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87" r:id="rId6"/>
    <p:sldId id="260" r:id="rId7"/>
    <p:sldId id="288"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FFED6DF8-10A2-47C6-A96E-E53FA2F7877F}">
          <p14:sldIdLst>
            <p14:sldId id="256"/>
            <p14:sldId id="257"/>
            <p14:sldId id="258"/>
            <p14:sldId id="259"/>
            <p14:sldId id="287"/>
            <p14:sldId id="260"/>
          </p14:sldIdLst>
        </p14:section>
        <p14:section name="Раздел без заголовка" id="{F5608CD6-BBA8-4E63-A272-FA1C1CFC8834}">
          <p14:sldIdLst>
            <p14:sldId id="288"/>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09E833F-C540-4809-8DC6-CCCFC3F370A0}" type="datetimeFigureOut">
              <a:rPr lang="ru-RU" smtClean="0"/>
              <a:t>13.03.2017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A590670-5E11-467B-AF55-AEF6A45EFF87}" type="slidenum">
              <a:rPr lang="ru-RU" smtClean="0"/>
              <a:t>‹#›</a:t>
            </a:fld>
            <a:endParaRPr lang="ru-RU"/>
          </a:p>
        </p:txBody>
      </p:sp>
    </p:spTree>
    <p:extLst>
      <p:ext uri="{BB962C8B-B14F-4D97-AF65-F5344CB8AC3E}">
        <p14:creationId xmlns:p14="http://schemas.microsoft.com/office/powerpoint/2010/main" val="358514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09E833F-C540-4809-8DC6-CCCFC3F370A0}" type="datetimeFigureOut">
              <a:rPr lang="ru-RU" smtClean="0"/>
              <a:t>13.03.2017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A590670-5E11-467B-AF55-AEF6A45EFF87}" type="slidenum">
              <a:rPr lang="ru-RU" smtClean="0"/>
              <a:t>‹#›</a:t>
            </a:fld>
            <a:endParaRPr lang="ru-RU"/>
          </a:p>
        </p:txBody>
      </p:sp>
    </p:spTree>
    <p:extLst>
      <p:ext uri="{BB962C8B-B14F-4D97-AF65-F5344CB8AC3E}">
        <p14:creationId xmlns:p14="http://schemas.microsoft.com/office/powerpoint/2010/main" val="1094975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09E833F-C540-4809-8DC6-CCCFC3F370A0}" type="datetimeFigureOut">
              <a:rPr lang="ru-RU" smtClean="0"/>
              <a:t>13.03.2017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A590670-5E11-467B-AF55-AEF6A45EFF87}" type="slidenum">
              <a:rPr lang="ru-RU" smtClean="0"/>
              <a:t>‹#›</a:t>
            </a:fld>
            <a:endParaRPr lang="ru-RU"/>
          </a:p>
        </p:txBody>
      </p:sp>
    </p:spTree>
    <p:extLst>
      <p:ext uri="{BB962C8B-B14F-4D97-AF65-F5344CB8AC3E}">
        <p14:creationId xmlns:p14="http://schemas.microsoft.com/office/powerpoint/2010/main" val="4047553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09E833F-C540-4809-8DC6-CCCFC3F370A0}" type="datetimeFigureOut">
              <a:rPr lang="ru-RU" smtClean="0"/>
              <a:t>13.03.2017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A590670-5E11-467B-AF55-AEF6A45EFF87}" type="slidenum">
              <a:rPr lang="ru-RU" smtClean="0"/>
              <a:t>‹#›</a:t>
            </a:fld>
            <a:endParaRPr lang="ru-RU"/>
          </a:p>
        </p:txBody>
      </p:sp>
    </p:spTree>
    <p:extLst>
      <p:ext uri="{BB962C8B-B14F-4D97-AF65-F5344CB8AC3E}">
        <p14:creationId xmlns:p14="http://schemas.microsoft.com/office/powerpoint/2010/main" val="1700861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09E833F-C540-4809-8DC6-CCCFC3F370A0}" type="datetimeFigureOut">
              <a:rPr lang="ru-RU" smtClean="0"/>
              <a:t>13.03.2017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A590670-5E11-467B-AF55-AEF6A45EFF87}" type="slidenum">
              <a:rPr lang="ru-RU" smtClean="0"/>
              <a:t>‹#›</a:t>
            </a:fld>
            <a:endParaRPr lang="ru-RU"/>
          </a:p>
        </p:txBody>
      </p:sp>
    </p:spTree>
    <p:extLst>
      <p:ext uri="{BB962C8B-B14F-4D97-AF65-F5344CB8AC3E}">
        <p14:creationId xmlns:p14="http://schemas.microsoft.com/office/powerpoint/2010/main" val="4289523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09E833F-C540-4809-8DC6-CCCFC3F370A0}" type="datetimeFigureOut">
              <a:rPr lang="ru-RU" smtClean="0"/>
              <a:t>13.03.2017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A590670-5E11-467B-AF55-AEF6A45EFF87}" type="slidenum">
              <a:rPr lang="ru-RU" smtClean="0"/>
              <a:t>‹#›</a:t>
            </a:fld>
            <a:endParaRPr lang="ru-RU"/>
          </a:p>
        </p:txBody>
      </p:sp>
    </p:spTree>
    <p:extLst>
      <p:ext uri="{BB962C8B-B14F-4D97-AF65-F5344CB8AC3E}">
        <p14:creationId xmlns:p14="http://schemas.microsoft.com/office/powerpoint/2010/main" val="3207650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09E833F-C540-4809-8DC6-CCCFC3F370A0}" type="datetimeFigureOut">
              <a:rPr lang="ru-RU" smtClean="0"/>
              <a:t>13.03.2017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A590670-5E11-467B-AF55-AEF6A45EFF87}" type="slidenum">
              <a:rPr lang="ru-RU" smtClean="0"/>
              <a:t>‹#›</a:t>
            </a:fld>
            <a:endParaRPr lang="ru-RU"/>
          </a:p>
        </p:txBody>
      </p:sp>
    </p:spTree>
    <p:extLst>
      <p:ext uri="{BB962C8B-B14F-4D97-AF65-F5344CB8AC3E}">
        <p14:creationId xmlns:p14="http://schemas.microsoft.com/office/powerpoint/2010/main" val="2411591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09E833F-C540-4809-8DC6-CCCFC3F370A0}" type="datetimeFigureOut">
              <a:rPr lang="ru-RU" smtClean="0"/>
              <a:t>13.03.2017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A590670-5E11-467B-AF55-AEF6A45EFF87}" type="slidenum">
              <a:rPr lang="ru-RU" smtClean="0"/>
              <a:t>‹#›</a:t>
            </a:fld>
            <a:endParaRPr lang="ru-RU"/>
          </a:p>
        </p:txBody>
      </p:sp>
    </p:spTree>
    <p:extLst>
      <p:ext uri="{BB962C8B-B14F-4D97-AF65-F5344CB8AC3E}">
        <p14:creationId xmlns:p14="http://schemas.microsoft.com/office/powerpoint/2010/main" val="509579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09E833F-C540-4809-8DC6-CCCFC3F370A0}" type="datetimeFigureOut">
              <a:rPr lang="ru-RU" smtClean="0"/>
              <a:t>13.03.2017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A590670-5E11-467B-AF55-AEF6A45EFF87}" type="slidenum">
              <a:rPr lang="ru-RU" smtClean="0"/>
              <a:t>‹#›</a:t>
            </a:fld>
            <a:endParaRPr lang="ru-RU"/>
          </a:p>
        </p:txBody>
      </p:sp>
    </p:spTree>
    <p:extLst>
      <p:ext uri="{BB962C8B-B14F-4D97-AF65-F5344CB8AC3E}">
        <p14:creationId xmlns:p14="http://schemas.microsoft.com/office/powerpoint/2010/main" val="2641198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09E833F-C540-4809-8DC6-CCCFC3F370A0}" type="datetimeFigureOut">
              <a:rPr lang="ru-RU" smtClean="0"/>
              <a:t>13.03.2017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A590670-5E11-467B-AF55-AEF6A45EFF87}" type="slidenum">
              <a:rPr lang="ru-RU" smtClean="0"/>
              <a:t>‹#›</a:t>
            </a:fld>
            <a:endParaRPr lang="ru-RU"/>
          </a:p>
        </p:txBody>
      </p:sp>
    </p:spTree>
    <p:extLst>
      <p:ext uri="{BB962C8B-B14F-4D97-AF65-F5344CB8AC3E}">
        <p14:creationId xmlns:p14="http://schemas.microsoft.com/office/powerpoint/2010/main" val="964328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09E833F-C540-4809-8DC6-CCCFC3F370A0}" type="datetimeFigureOut">
              <a:rPr lang="ru-RU" smtClean="0"/>
              <a:t>13.03.2017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A590670-5E11-467B-AF55-AEF6A45EFF87}" type="slidenum">
              <a:rPr lang="ru-RU" smtClean="0"/>
              <a:t>‹#›</a:t>
            </a:fld>
            <a:endParaRPr lang="ru-RU"/>
          </a:p>
        </p:txBody>
      </p:sp>
    </p:spTree>
    <p:extLst>
      <p:ext uri="{BB962C8B-B14F-4D97-AF65-F5344CB8AC3E}">
        <p14:creationId xmlns:p14="http://schemas.microsoft.com/office/powerpoint/2010/main" val="2384050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9E833F-C540-4809-8DC6-CCCFC3F370A0}" type="datetimeFigureOut">
              <a:rPr lang="ru-RU" smtClean="0"/>
              <a:t>13.03.2017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590670-5E11-467B-AF55-AEF6A45EFF87}" type="slidenum">
              <a:rPr lang="ru-RU" smtClean="0"/>
              <a:t>‹#›</a:t>
            </a:fld>
            <a:endParaRPr lang="ru-RU"/>
          </a:p>
        </p:txBody>
      </p:sp>
    </p:spTree>
    <p:extLst>
      <p:ext uri="{BB962C8B-B14F-4D97-AF65-F5344CB8AC3E}">
        <p14:creationId xmlns:p14="http://schemas.microsoft.com/office/powerpoint/2010/main" val="31420755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052736"/>
            <a:ext cx="7846640" cy="4320479"/>
          </a:xfrm>
        </p:spPr>
        <p:txBody>
          <a:bodyPr>
            <a:normAutofit/>
          </a:bodyPr>
          <a:lstStyle/>
          <a:p>
            <a:r>
              <a:rPr lang="ru-RU" dirty="0"/>
              <a:t>Тема: «</a:t>
            </a:r>
            <a:r>
              <a:rPr lang="ru-RU" b="1" dirty="0"/>
              <a:t>Строительство цементобетонных покрытий и оснований. Конструкции дорожных одежд с цементобетонными покрытиями</a:t>
            </a:r>
            <a:r>
              <a:rPr lang="ru-RU" dirty="0"/>
              <a:t>».</a:t>
            </a:r>
          </a:p>
        </p:txBody>
      </p:sp>
    </p:spTree>
    <p:extLst>
      <p:ext uri="{BB962C8B-B14F-4D97-AF65-F5344CB8AC3E}">
        <p14:creationId xmlns:p14="http://schemas.microsoft.com/office/powerpoint/2010/main" val="2126031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План</a:t>
            </a:r>
            <a:endParaRPr lang="ru-RU" dirty="0"/>
          </a:p>
        </p:txBody>
      </p:sp>
      <p:sp>
        <p:nvSpPr>
          <p:cNvPr id="3" name="Объект 2"/>
          <p:cNvSpPr>
            <a:spLocks noGrp="1"/>
          </p:cNvSpPr>
          <p:nvPr>
            <p:ph idx="1"/>
          </p:nvPr>
        </p:nvSpPr>
        <p:spPr>
          <a:xfrm>
            <a:off x="457200" y="1412776"/>
            <a:ext cx="8229600" cy="4713387"/>
          </a:xfrm>
        </p:spPr>
        <p:txBody>
          <a:bodyPr/>
          <a:lstStyle/>
          <a:p>
            <a:pPr marL="514350" indent="-514350">
              <a:buFont typeface="+mj-lt"/>
              <a:buAutoNum type="arabicPeriod"/>
            </a:pPr>
            <a:r>
              <a:rPr lang="ru-RU" dirty="0" smtClean="0"/>
              <a:t>Особенности строительства покрытий с применением минеральных вяжущих.</a:t>
            </a:r>
          </a:p>
          <a:p>
            <a:pPr marL="514350" indent="-514350">
              <a:buFont typeface="+mj-lt"/>
              <a:buAutoNum type="arabicPeriod"/>
            </a:pPr>
            <a:r>
              <a:rPr lang="ru-RU" dirty="0" smtClean="0"/>
              <a:t> </a:t>
            </a:r>
            <a:r>
              <a:rPr lang="ru-RU" dirty="0"/>
              <a:t>Требования к материалам для строительства цементобетонных покрытий</a:t>
            </a:r>
            <a:r>
              <a:rPr lang="ru-RU" dirty="0" smtClean="0"/>
              <a:t>.</a:t>
            </a:r>
          </a:p>
          <a:p>
            <a:pPr marL="514350" indent="-514350">
              <a:buFont typeface="+mj-lt"/>
              <a:buAutoNum type="arabicPeriod"/>
            </a:pPr>
            <a:r>
              <a:rPr lang="ru-RU" dirty="0" smtClean="0"/>
              <a:t> </a:t>
            </a:r>
            <a:r>
              <a:rPr lang="ru-RU" dirty="0"/>
              <a:t>Конструкции дорожных одежд с цементобетонными покрытиями.</a:t>
            </a:r>
          </a:p>
        </p:txBody>
      </p:sp>
    </p:spTree>
    <p:extLst>
      <p:ext uri="{BB962C8B-B14F-4D97-AF65-F5344CB8AC3E}">
        <p14:creationId xmlns:p14="http://schemas.microsoft.com/office/powerpoint/2010/main" val="3979097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2"/>
            <a:ext cx="8784976" cy="1080120"/>
          </a:xfrm>
        </p:spPr>
        <p:txBody>
          <a:bodyPr>
            <a:noAutofit/>
          </a:bodyPr>
          <a:lstStyle/>
          <a:p>
            <a:r>
              <a:rPr lang="ru-RU" sz="2400" b="1" dirty="0" smtClean="0"/>
              <a:t>Особенности строительства покрытий с применением минеральных вяжущих.</a:t>
            </a:r>
            <a:br>
              <a:rPr lang="ru-RU" sz="2400" b="1" dirty="0" smtClean="0"/>
            </a:br>
            <a:endParaRPr lang="ru-RU" sz="2400" b="1" dirty="0"/>
          </a:p>
        </p:txBody>
      </p:sp>
      <p:sp>
        <p:nvSpPr>
          <p:cNvPr id="3" name="Объект 2"/>
          <p:cNvSpPr>
            <a:spLocks noGrp="1"/>
          </p:cNvSpPr>
          <p:nvPr>
            <p:ph idx="1"/>
          </p:nvPr>
        </p:nvSpPr>
        <p:spPr>
          <a:xfrm>
            <a:off x="457200" y="1124744"/>
            <a:ext cx="8579296" cy="5040560"/>
          </a:xfrm>
        </p:spPr>
        <p:txBody>
          <a:bodyPr>
            <a:normAutofit fontScale="92500" lnSpcReduction="10000"/>
          </a:bodyPr>
          <a:lstStyle/>
          <a:p>
            <a:pPr marL="0" indent="0">
              <a:buNone/>
            </a:pPr>
            <a:r>
              <a:rPr lang="ru-RU" b="1" dirty="0" smtClean="0"/>
              <a:t>       Минеральные </a:t>
            </a:r>
            <a:r>
              <a:rPr lang="ru-RU" b="1" dirty="0"/>
              <a:t>вяжущие – </a:t>
            </a:r>
            <a:r>
              <a:rPr lang="ru-RU" dirty="0"/>
              <a:t>это тонко измельчённые минеральные порошки, образующие при смешивании с водой пластичную массу, которая с течением времени под влиянием физико-химических процессов переходит в камневидное состояние. Это свойство вяжущих используют для получения искусственных каменных материалов (бетонов и др.). В данном случае механические процессы обработки природного сырья в большей мере заменены химическими – более простыми, производительными и экономически выгодными.</a:t>
            </a:r>
          </a:p>
          <a:p>
            <a:pPr marL="0" indent="0">
              <a:buNone/>
            </a:pPr>
            <a:endParaRPr lang="ru-RU" dirty="0"/>
          </a:p>
        </p:txBody>
      </p:sp>
    </p:spTree>
    <p:extLst>
      <p:ext uri="{BB962C8B-B14F-4D97-AF65-F5344CB8AC3E}">
        <p14:creationId xmlns:p14="http://schemas.microsoft.com/office/powerpoint/2010/main" val="88871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435280" cy="980728"/>
          </a:xfrm>
        </p:spPr>
        <p:txBody>
          <a:bodyPr>
            <a:normAutofit/>
          </a:bodyPr>
          <a:lstStyle/>
          <a:p>
            <a:r>
              <a:rPr lang="ru-RU" sz="2400" b="1" dirty="0" smtClean="0"/>
              <a:t>Особенности строительства покрытий с применением минеральных вяжущих</a:t>
            </a:r>
            <a:endParaRPr lang="ru-RU" sz="2400" dirty="0"/>
          </a:p>
        </p:txBody>
      </p:sp>
      <p:sp>
        <p:nvSpPr>
          <p:cNvPr id="3" name="Объект 2"/>
          <p:cNvSpPr>
            <a:spLocks noGrp="1"/>
          </p:cNvSpPr>
          <p:nvPr>
            <p:ph idx="1"/>
          </p:nvPr>
        </p:nvSpPr>
        <p:spPr>
          <a:xfrm>
            <a:off x="457200" y="1052736"/>
            <a:ext cx="8229600" cy="5472608"/>
          </a:xfrm>
        </p:spPr>
        <p:txBody>
          <a:bodyPr>
            <a:normAutofit fontScale="92500"/>
          </a:bodyPr>
          <a:lstStyle/>
          <a:p>
            <a:pPr marL="0" indent="0">
              <a:buNone/>
            </a:pPr>
            <a:r>
              <a:rPr lang="ru-RU" dirty="0" smtClean="0"/>
              <a:t>    Различают две группы минеральных вяжущих: </a:t>
            </a:r>
          </a:p>
          <a:p>
            <a:pPr marL="0" indent="0">
              <a:buNone/>
            </a:pPr>
            <a:r>
              <a:rPr lang="ru-RU" b="1" dirty="0" smtClean="0"/>
              <a:t>воздушные</a:t>
            </a:r>
            <a:r>
              <a:rPr lang="ru-RU" i="1" dirty="0" smtClean="0"/>
              <a:t>, </a:t>
            </a:r>
            <a:r>
              <a:rPr lang="ru-RU" dirty="0" smtClean="0"/>
              <a:t>которые после перемешивания с водой способны твердеть, сохранять и повышать свою прочность только на воздухе (гипсовые, воздушная известь, магнезиальные), </a:t>
            </a:r>
          </a:p>
          <a:p>
            <a:pPr marL="0" indent="0">
              <a:buNone/>
            </a:pPr>
            <a:r>
              <a:rPr lang="ru-RU" b="1" dirty="0" smtClean="0"/>
              <a:t>гидравлические</a:t>
            </a:r>
            <a:r>
              <a:rPr lang="ru-RU" i="1" dirty="0" smtClean="0"/>
              <a:t>, </a:t>
            </a:r>
            <a:r>
              <a:rPr lang="ru-RU" dirty="0" smtClean="0"/>
              <a:t>которые после </a:t>
            </a:r>
            <a:r>
              <a:rPr lang="ru-RU" dirty="0" err="1" smtClean="0"/>
              <a:t>затворения</a:t>
            </a:r>
            <a:r>
              <a:rPr lang="ru-RU" dirty="0" smtClean="0"/>
              <a:t> водой способны твердеть, сохранять и повышать свою прочность не только на воздухе, но и в воде. К гидравлическим вяжущим относятся цементы, гидравлическая известь.</a:t>
            </a:r>
          </a:p>
          <a:p>
            <a:pPr marL="0" indent="0">
              <a:buNone/>
            </a:pPr>
            <a:endParaRPr lang="ru-RU" dirty="0"/>
          </a:p>
        </p:txBody>
      </p:sp>
    </p:spTree>
    <p:extLst>
      <p:ext uri="{BB962C8B-B14F-4D97-AF65-F5344CB8AC3E}">
        <p14:creationId xmlns:p14="http://schemas.microsoft.com/office/powerpoint/2010/main" val="2946552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8229600" cy="706090"/>
          </a:xfrm>
        </p:spPr>
        <p:txBody>
          <a:bodyPr>
            <a:noAutofit/>
          </a:bodyPr>
          <a:lstStyle/>
          <a:p>
            <a:r>
              <a:rPr lang="ru-RU" sz="2400" b="1" dirty="0" smtClean="0"/>
              <a:t>Особенности строительства покрытий с применением минеральных вяжущих</a:t>
            </a:r>
            <a:endParaRPr lang="ru-RU" sz="2400" dirty="0"/>
          </a:p>
        </p:txBody>
      </p:sp>
      <p:pic>
        <p:nvPicPr>
          <p:cNvPr id="4" name="Объект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7504" y="1700808"/>
            <a:ext cx="4555079" cy="4320480"/>
          </a:xfrm>
        </p:spPr>
      </p:pic>
      <p:pic>
        <p:nvPicPr>
          <p:cNvPr id="7" name="Объект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48200" y="1700808"/>
            <a:ext cx="4244280" cy="4320480"/>
          </a:xfrm>
        </p:spPr>
      </p:pic>
    </p:spTree>
    <p:extLst>
      <p:ext uri="{BB962C8B-B14F-4D97-AF65-F5344CB8AC3E}">
        <p14:creationId xmlns:p14="http://schemas.microsoft.com/office/powerpoint/2010/main" val="795299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2"/>
            <a:ext cx="8712968" cy="792088"/>
          </a:xfrm>
        </p:spPr>
        <p:txBody>
          <a:bodyPr>
            <a:noAutofit/>
          </a:bodyPr>
          <a:lstStyle/>
          <a:p>
            <a:r>
              <a:rPr lang="ru-RU" sz="2400" b="1" dirty="0" smtClean="0"/>
              <a:t>Особенности строительства покрытий с применением минеральных вяжущих</a:t>
            </a:r>
            <a:endParaRPr lang="ru-RU" sz="2400" dirty="0"/>
          </a:p>
        </p:txBody>
      </p:sp>
      <p:sp>
        <p:nvSpPr>
          <p:cNvPr id="3" name="Объект 2"/>
          <p:cNvSpPr>
            <a:spLocks noGrp="1"/>
          </p:cNvSpPr>
          <p:nvPr>
            <p:ph idx="1"/>
          </p:nvPr>
        </p:nvSpPr>
        <p:spPr>
          <a:xfrm>
            <a:off x="457200" y="980728"/>
            <a:ext cx="8229600" cy="5145435"/>
          </a:xfrm>
        </p:spPr>
        <p:txBody>
          <a:bodyPr>
            <a:normAutofit fontScale="85000" lnSpcReduction="10000"/>
          </a:bodyPr>
          <a:lstStyle/>
          <a:p>
            <a:pPr marL="0" indent="0">
              <a:buNone/>
            </a:pPr>
            <a:r>
              <a:rPr lang="ru-RU" dirty="0" smtClean="0"/>
              <a:t>     Цементобетонные </a:t>
            </a:r>
            <a:r>
              <a:rPr lang="ru-RU" dirty="0"/>
              <a:t>покрытия имеют высокую распределяющую способность и малую величину вертикальных упругих перемещений под нагрузкой автомобилей, незначительный износ вследствие истирания, высокий, </a:t>
            </a:r>
            <a:r>
              <a:rPr lang="ru-RU" dirty="0" err="1"/>
              <a:t>малозависящий</a:t>
            </a:r>
            <a:r>
              <a:rPr lang="ru-RU" dirty="0"/>
              <a:t> от увлажнения покрытия, коэффициент сцепления.</a:t>
            </a:r>
          </a:p>
          <a:p>
            <a:pPr marL="0" indent="0">
              <a:buNone/>
            </a:pPr>
            <a:r>
              <a:rPr lang="ru-RU" dirty="0" smtClean="0"/>
              <a:t>     Прочностные </a:t>
            </a:r>
            <a:r>
              <a:rPr lang="ru-RU" dirty="0"/>
              <a:t>и </a:t>
            </a:r>
            <a:r>
              <a:rPr lang="ru-RU" dirty="0" err="1"/>
              <a:t>деформативные</a:t>
            </a:r>
            <a:r>
              <a:rPr lang="ru-RU" dirty="0"/>
              <a:t> характеристики </a:t>
            </a:r>
            <a:r>
              <a:rPr lang="ru-RU" dirty="0" err="1"/>
              <a:t>цементобетона</a:t>
            </a:r>
            <a:r>
              <a:rPr lang="ru-RU" dirty="0"/>
              <a:t> практически не меняются в реально наблюдаемых диапазонах изменения температуры, влажности и скорости </a:t>
            </a:r>
            <a:r>
              <a:rPr lang="ru-RU" dirty="0" err="1"/>
              <a:t>нагружения</a:t>
            </a:r>
            <a:r>
              <a:rPr lang="ru-RU" dirty="0"/>
              <a:t>. Его прочность возрастает в течение всего срока службы дорожной одежды, что служит дополнительным резервом долговечности.</a:t>
            </a:r>
          </a:p>
          <a:p>
            <a:endParaRPr lang="ru-RU" dirty="0"/>
          </a:p>
        </p:txBody>
      </p:sp>
    </p:spTree>
    <p:extLst>
      <p:ext uri="{BB962C8B-B14F-4D97-AF65-F5344CB8AC3E}">
        <p14:creationId xmlns:p14="http://schemas.microsoft.com/office/powerpoint/2010/main" val="33954341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706090"/>
          </a:xfrm>
        </p:spPr>
        <p:txBody>
          <a:bodyPr>
            <a:noAutofit/>
          </a:bodyPr>
          <a:lstStyle/>
          <a:p>
            <a:r>
              <a:rPr lang="ru-RU" sz="2400" b="1" dirty="0" smtClean="0"/>
              <a:t>Особенности строительства покрытий с применением минеральных вяжущих</a:t>
            </a:r>
            <a:endParaRPr lang="ru-RU" sz="2400" dirty="0"/>
          </a:p>
        </p:txBody>
      </p:sp>
      <p:pic>
        <p:nvPicPr>
          <p:cNvPr id="7" name="Объект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23528" y="1988840"/>
            <a:ext cx="4038600" cy="4176464"/>
          </a:xfrm>
        </p:spPr>
      </p:pic>
      <p:pic>
        <p:nvPicPr>
          <p:cNvPr id="8" name="Объект 7"/>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716016" y="1988840"/>
            <a:ext cx="3966592" cy="4104456"/>
          </a:xfrm>
        </p:spPr>
      </p:pic>
    </p:spTree>
    <p:extLst>
      <p:ext uri="{BB962C8B-B14F-4D97-AF65-F5344CB8AC3E}">
        <p14:creationId xmlns:p14="http://schemas.microsoft.com/office/powerpoint/2010/main" val="4035706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0"/>
            <a:ext cx="8784976" cy="836712"/>
          </a:xfrm>
        </p:spPr>
        <p:txBody>
          <a:bodyPr>
            <a:normAutofit/>
          </a:bodyPr>
          <a:lstStyle/>
          <a:p>
            <a:r>
              <a:rPr lang="ru-RU" sz="2400" b="1" dirty="0" smtClean="0"/>
              <a:t>Особенности строительства покрытий с применением минеральных вяжущих</a:t>
            </a:r>
            <a:endParaRPr lang="ru-RU" sz="2400" dirty="0"/>
          </a:p>
        </p:txBody>
      </p:sp>
      <p:sp>
        <p:nvSpPr>
          <p:cNvPr id="3" name="Объект 2"/>
          <p:cNvSpPr>
            <a:spLocks noGrp="1"/>
          </p:cNvSpPr>
          <p:nvPr>
            <p:ph idx="1"/>
          </p:nvPr>
        </p:nvSpPr>
        <p:spPr>
          <a:xfrm>
            <a:off x="457200" y="908720"/>
            <a:ext cx="8229600" cy="5400600"/>
          </a:xfrm>
        </p:spPr>
        <p:txBody>
          <a:bodyPr>
            <a:noAutofit/>
          </a:bodyPr>
          <a:lstStyle/>
          <a:p>
            <a:pPr marL="0" indent="0">
              <a:buNone/>
            </a:pPr>
            <a:r>
              <a:rPr lang="ru-RU" sz="2800" dirty="0" smtClean="0"/>
              <a:t>      Благодаря </a:t>
            </a:r>
            <a:r>
              <a:rPr lang="ru-RU" sz="2800" dirty="0"/>
              <a:t>светлому цвету поверхности цементобетонных покрытий для их освещения требуется на 20 % меньше энергии. На таких покрытиях автомобили расходуют примерно на 5-10 % меньше топлива, чем на асфальтобетонных. Для производства минерального вяжущего (портландцемента) имеются значительно большие сырьевые ресурсы, чем для производства битума. Цементобетонные покрытия устраивают непосредственно на месте строительства из свежеприготовленного бетона по конструктивным слоям.</a:t>
            </a:r>
          </a:p>
          <a:p>
            <a:endParaRPr lang="ru-RU" sz="2800" dirty="0"/>
          </a:p>
        </p:txBody>
      </p:sp>
    </p:spTree>
    <p:extLst>
      <p:ext uri="{BB962C8B-B14F-4D97-AF65-F5344CB8AC3E}">
        <p14:creationId xmlns:p14="http://schemas.microsoft.com/office/powerpoint/2010/main" val="27312722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80728"/>
            <a:ext cx="8363272" cy="5616624"/>
          </a:xfrm>
        </p:spPr>
        <p:txBody>
          <a:bodyPr>
            <a:noAutofit/>
          </a:bodyPr>
          <a:lstStyle/>
          <a:p>
            <a:pPr marL="0" indent="0">
              <a:buNone/>
            </a:pPr>
            <a:r>
              <a:rPr lang="ru-RU" sz="2300" dirty="0" smtClean="0"/>
              <a:t>        В </a:t>
            </a:r>
            <a:r>
              <a:rPr lang="ru-RU" sz="2300" dirty="0"/>
              <a:t>зависимости от интенсивности движения, свойств земляного полотна плита из </a:t>
            </a:r>
            <a:r>
              <a:rPr lang="ru-RU" sz="2300" dirty="0" err="1"/>
              <a:t>цементобетона</a:t>
            </a:r>
            <a:r>
              <a:rPr lang="ru-RU" sz="2300" dirty="0"/>
              <a:t> может быть неармированной или содержать арматурную сетку, препятствующую раскрытию трещин в случае их возникновения. Толщину плиты назначают по расчету и обычно она колеблется от 18 до 24 см, а иногда до 30 см.</a:t>
            </a:r>
          </a:p>
          <a:p>
            <a:pPr marL="0" indent="0">
              <a:buNone/>
            </a:pPr>
            <a:r>
              <a:rPr lang="ru-RU" sz="2300" dirty="0" smtClean="0"/>
              <a:t>         Бетонное </a:t>
            </a:r>
            <a:r>
              <a:rPr lang="ru-RU" sz="2300" dirty="0"/>
              <a:t>покрытие укладывают на искусственное основание из грунта, обработанного цементом, щебня, обработанного вяжущим или из других прочных материалов. Обеспечение необходимой ровности и прочности основания позволяет существенно снизить напряжения в цементобетонном покрытии, повысить его работоспособность. В мировой практике используют в основном две технологии строительства цементобетонных покрытий и оснований: в скользящей опалубке и в рельс-формах.</a:t>
            </a:r>
          </a:p>
          <a:p>
            <a:pPr marL="0" indent="0">
              <a:buNone/>
            </a:pPr>
            <a:endParaRPr lang="ru-RU" sz="2300" dirty="0"/>
          </a:p>
        </p:txBody>
      </p:sp>
      <p:sp>
        <p:nvSpPr>
          <p:cNvPr id="4" name="Заголовок 1"/>
          <p:cNvSpPr>
            <a:spLocks noGrp="1"/>
          </p:cNvSpPr>
          <p:nvPr>
            <p:ph type="title"/>
          </p:nvPr>
        </p:nvSpPr>
        <p:spPr>
          <a:xfrm>
            <a:off x="457200" y="116632"/>
            <a:ext cx="8229600" cy="1008112"/>
          </a:xfrm>
        </p:spPr>
        <p:txBody>
          <a:bodyPr>
            <a:normAutofit/>
          </a:bodyPr>
          <a:lstStyle/>
          <a:p>
            <a:r>
              <a:rPr lang="ru-RU" sz="2400" b="1" dirty="0" smtClean="0"/>
              <a:t>Особенности строительства покрытий с применением минеральных вяжущих</a:t>
            </a:r>
            <a:endParaRPr lang="ru-RU" sz="2400" dirty="0"/>
          </a:p>
        </p:txBody>
      </p:sp>
    </p:spTree>
    <p:extLst>
      <p:ext uri="{BB962C8B-B14F-4D97-AF65-F5344CB8AC3E}">
        <p14:creationId xmlns:p14="http://schemas.microsoft.com/office/powerpoint/2010/main" val="3929374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8640960" cy="1008112"/>
          </a:xfrm>
        </p:spPr>
        <p:txBody>
          <a:bodyPr>
            <a:noAutofit/>
          </a:bodyPr>
          <a:lstStyle/>
          <a:p>
            <a:r>
              <a:rPr lang="ru-RU" sz="2400" b="1" dirty="0" smtClean="0"/>
              <a:t> Требования к материалам для строительства цементобетонных покрытий.</a:t>
            </a:r>
            <a:r>
              <a:rPr lang="ru-RU" sz="2400" dirty="0" smtClean="0"/>
              <a:t/>
            </a:r>
            <a:br>
              <a:rPr lang="ru-RU" sz="2400" dirty="0" smtClean="0"/>
            </a:br>
            <a:endParaRPr lang="ru-RU" sz="2400" dirty="0"/>
          </a:p>
        </p:txBody>
      </p:sp>
      <p:sp>
        <p:nvSpPr>
          <p:cNvPr id="3" name="Объект 2"/>
          <p:cNvSpPr>
            <a:spLocks noGrp="1"/>
          </p:cNvSpPr>
          <p:nvPr>
            <p:ph idx="1"/>
          </p:nvPr>
        </p:nvSpPr>
        <p:spPr>
          <a:xfrm>
            <a:off x="457200" y="1124744"/>
            <a:ext cx="8363272" cy="5400600"/>
          </a:xfrm>
        </p:spPr>
        <p:txBody>
          <a:bodyPr>
            <a:normAutofit fontScale="85000" lnSpcReduction="10000"/>
          </a:bodyPr>
          <a:lstStyle/>
          <a:p>
            <a:pPr marL="0" indent="0">
              <a:buNone/>
            </a:pPr>
            <a:r>
              <a:rPr lang="ru-RU" b="1" dirty="0" smtClean="0"/>
              <a:t>      Выбор </a:t>
            </a:r>
            <a:r>
              <a:rPr lang="ru-RU" b="1" dirty="0"/>
              <a:t>материалов для строительства цементобетонных покрытий.</a:t>
            </a:r>
            <a:r>
              <a:rPr lang="ru-RU" dirty="0"/>
              <a:t> Цементобетонное покрытие работает в условиях сложного напряженного состояния под действием повторных нагрузок от автомобилей и переменных температурно-влажностных полей. Кроме того, для конгломератных материалов типа </a:t>
            </a:r>
            <a:r>
              <a:rPr lang="ru-RU" dirty="0" err="1"/>
              <a:t>цементобетона</a:t>
            </a:r>
            <a:r>
              <a:rPr lang="ru-RU" dirty="0"/>
              <a:t> характерны внутренние напряжения, обусловленные неоднородностью их структуры, а также постоянно протекающими процессами структурообразования и деструкции. Повышение стойкости дорожного бетона к эксплуатационным воздействиям напрямую связано с улучшением его физико-механических свойств и структуры.</a:t>
            </a:r>
            <a:endParaRPr lang="ru-RU" dirty="0" smtClean="0"/>
          </a:p>
        </p:txBody>
      </p:sp>
    </p:spTree>
    <p:extLst>
      <p:ext uri="{BB962C8B-B14F-4D97-AF65-F5344CB8AC3E}">
        <p14:creationId xmlns:p14="http://schemas.microsoft.com/office/powerpoint/2010/main" val="4050251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Autofit/>
          </a:bodyPr>
          <a:lstStyle/>
          <a:p>
            <a:r>
              <a:rPr lang="ru-RU" sz="2400" b="1" dirty="0" smtClean="0"/>
              <a:t>Требования к материалам для строительства цементобетонных покрытий.</a:t>
            </a:r>
            <a:endParaRPr lang="ru-RU" sz="2400" dirty="0"/>
          </a:p>
        </p:txBody>
      </p:sp>
      <p:sp>
        <p:nvSpPr>
          <p:cNvPr id="3" name="Объект 2"/>
          <p:cNvSpPr>
            <a:spLocks noGrp="1"/>
          </p:cNvSpPr>
          <p:nvPr>
            <p:ph idx="1"/>
          </p:nvPr>
        </p:nvSpPr>
        <p:spPr>
          <a:xfrm>
            <a:off x="457200" y="1268760"/>
            <a:ext cx="8507288" cy="5328592"/>
          </a:xfrm>
        </p:spPr>
        <p:txBody>
          <a:bodyPr>
            <a:normAutofit fontScale="85000" lnSpcReduction="20000"/>
          </a:bodyPr>
          <a:lstStyle/>
          <a:p>
            <a:pPr marL="0" indent="0">
              <a:buNone/>
            </a:pPr>
            <a:r>
              <a:rPr lang="ru-RU" dirty="0" smtClean="0"/>
              <a:t>     Формирование </a:t>
            </a:r>
            <a:r>
              <a:rPr lang="ru-RU" dirty="0"/>
              <a:t>структуры дорожного бетона и его свойств зависит от многих факторов: вида и качества исходных материалов, запроектированного состава бетона, применяемых химических добавок, технологии приготовления, укладки и уплотнения бетонной смеси, эффективности армирования покрытия, качества ухода за бетоном.</a:t>
            </a:r>
          </a:p>
          <a:p>
            <a:pPr marL="0" indent="0">
              <a:buNone/>
            </a:pPr>
            <a:r>
              <a:rPr lang="ru-RU" dirty="0" smtClean="0"/>
              <a:t>      Цемент </a:t>
            </a:r>
            <a:r>
              <a:rPr lang="ru-RU" dirty="0"/>
              <a:t>является одним из основных материалов, определяющих свойства бетонной смеси и бетона для дорожного строительства. Высокие требования, предъявляемые к бетону для дорожных покрытий, обусловили необходимость применения специальных цементов, нормированного минералогического и вещественного состава.</a:t>
            </a:r>
          </a:p>
          <a:p>
            <a:endParaRPr lang="ru-RU" dirty="0"/>
          </a:p>
        </p:txBody>
      </p:sp>
    </p:spTree>
    <p:extLst>
      <p:ext uri="{BB962C8B-B14F-4D97-AF65-F5344CB8AC3E}">
        <p14:creationId xmlns:p14="http://schemas.microsoft.com/office/powerpoint/2010/main" val="3591628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rmAutofit/>
          </a:bodyPr>
          <a:lstStyle/>
          <a:p>
            <a:r>
              <a:rPr lang="ru-RU" sz="2400" b="1" dirty="0" smtClean="0"/>
              <a:t>Требования к материалам для строительства цементобетонных покрытий.</a:t>
            </a:r>
            <a:endParaRPr lang="ru-RU" sz="2400" dirty="0"/>
          </a:p>
        </p:txBody>
      </p:sp>
      <p:sp>
        <p:nvSpPr>
          <p:cNvPr id="3" name="Объект 2"/>
          <p:cNvSpPr>
            <a:spLocks noGrp="1"/>
          </p:cNvSpPr>
          <p:nvPr>
            <p:ph idx="1"/>
          </p:nvPr>
        </p:nvSpPr>
        <p:spPr>
          <a:xfrm>
            <a:off x="467544" y="1268760"/>
            <a:ext cx="8291264" cy="5256584"/>
          </a:xfrm>
        </p:spPr>
        <p:txBody>
          <a:bodyPr>
            <a:normAutofit/>
          </a:bodyPr>
          <a:lstStyle/>
          <a:p>
            <a:pPr marL="0" indent="0">
              <a:buNone/>
            </a:pPr>
            <a:r>
              <a:rPr lang="ru-RU" dirty="0" smtClean="0"/>
              <a:t>     Минеральные </a:t>
            </a:r>
            <a:r>
              <a:rPr lang="ru-RU" dirty="0"/>
              <a:t>материалы, используемые для приготовления цементобетонной смеси, подразделяют на </a:t>
            </a:r>
            <a:r>
              <a:rPr lang="ru-RU" b="1" dirty="0"/>
              <a:t>мелкий</a:t>
            </a:r>
            <a:r>
              <a:rPr lang="ru-RU" dirty="0"/>
              <a:t> и </a:t>
            </a:r>
            <a:r>
              <a:rPr lang="ru-RU" b="1" dirty="0"/>
              <a:t>крупный </a:t>
            </a:r>
            <a:r>
              <a:rPr lang="ru-RU" dirty="0"/>
              <a:t>заполнители. В качестве мелкого заполнителя в дорожном бетоне применяют пески природные или дробленые, в том числе обогащенные и фракционированные. В некоторых случаях целесообразно использовать пески из отсевов дробления, в том числе обогащенные.</a:t>
            </a:r>
          </a:p>
        </p:txBody>
      </p:sp>
    </p:spTree>
    <p:extLst>
      <p:ext uri="{BB962C8B-B14F-4D97-AF65-F5344CB8AC3E}">
        <p14:creationId xmlns:p14="http://schemas.microsoft.com/office/powerpoint/2010/main" val="6610757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rmAutofit/>
          </a:bodyPr>
          <a:lstStyle/>
          <a:p>
            <a:r>
              <a:rPr lang="ru-RU" sz="2400" b="1" dirty="0" smtClean="0"/>
              <a:t>Требования к материалам для строительства цементобетонных покрытий.</a:t>
            </a:r>
            <a:endParaRPr lang="ru-RU" sz="2400" dirty="0"/>
          </a:p>
        </p:txBody>
      </p:sp>
      <p:sp>
        <p:nvSpPr>
          <p:cNvPr id="3" name="Объект 2"/>
          <p:cNvSpPr>
            <a:spLocks noGrp="1"/>
          </p:cNvSpPr>
          <p:nvPr>
            <p:ph idx="1"/>
          </p:nvPr>
        </p:nvSpPr>
        <p:spPr>
          <a:xfrm>
            <a:off x="457200" y="1268760"/>
            <a:ext cx="8291264" cy="5184576"/>
          </a:xfrm>
        </p:spPr>
        <p:txBody>
          <a:bodyPr>
            <a:normAutofit fontScale="85000" lnSpcReduction="10000"/>
          </a:bodyPr>
          <a:lstStyle/>
          <a:p>
            <a:pPr marL="0" indent="0">
              <a:buNone/>
            </a:pPr>
            <a:r>
              <a:rPr lang="ru-RU" b="1" dirty="0" smtClean="0"/>
              <a:t>      Требования </a:t>
            </a:r>
            <a:r>
              <a:rPr lang="ru-RU" b="1" dirty="0"/>
              <a:t>к дорожным бетонным смесям.</a:t>
            </a:r>
            <a:r>
              <a:rPr lang="ru-RU" dirty="0"/>
              <a:t> Свойства бетона в покрытии, качество его поверхности, производительность бетоноукладочных машин зависят от того, насколько технологические свойства бетонной смеси соответствуют средствам укладки, уплотнения и отделки.</a:t>
            </a:r>
          </a:p>
          <a:p>
            <a:pPr marL="0" indent="0">
              <a:buNone/>
            </a:pPr>
            <a:r>
              <a:rPr lang="ru-RU" dirty="0" smtClean="0"/>
              <a:t>      Бетонная </a:t>
            </a:r>
            <a:r>
              <a:rPr lang="ru-RU" dirty="0"/>
              <a:t>смесь должна иметь подобранный зерновой состав с достаточным количеством песка и растворной части, хорошую </a:t>
            </a:r>
            <a:r>
              <a:rPr lang="ru-RU" dirty="0" err="1"/>
              <a:t>удобоукладываемость</a:t>
            </a:r>
            <a:r>
              <a:rPr lang="ru-RU" dirty="0"/>
              <a:t> (</a:t>
            </a:r>
            <a:r>
              <a:rPr lang="ru-RU" dirty="0" err="1"/>
              <a:t>отделываемость</a:t>
            </a:r>
            <a:r>
              <a:rPr lang="ru-RU" dirty="0"/>
              <a:t>), обеспечивающую получение ровной и замкнутой поверхности покрытия при принятой подвижности или жесткости</a:t>
            </a:r>
          </a:p>
          <a:p>
            <a:pPr marL="0" indent="0">
              <a:buNone/>
            </a:pPr>
            <a:endParaRPr lang="ru-RU" dirty="0"/>
          </a:p>
        </p:txBody>
      </p:sp>
    </p:spTree>
    <p:extLst>
      <p:ext uri="{BB962C8B-B14F-4D97-AF65-F5344CB8AC3E}">
        <p14:creationId xmlns:p14="http://schemas.microsoft.com/office/powerpoint/2010/main" val="37539371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fontScale="90000"/>
          </a:bodyPr>
          <a:lstStyle/>
          <a:p>
            <a:r>
              <a:rPr lang="ru-RU" sz="2400" b="1" dirty="0" smtClean="0"/>
              <a:t>Требования к материалам для строительства цементобетонных покрытий.</a:t>
            </a:r>
            <a:endParaRPr lang="ru-RU" sz="2400" dirty="0"/>
          </a:p>
        </p:txBody>
      </p:sp>
      <p:sp>
        <p:nvSpPr>
          <p:cNvPr id="3" name="Объект 2"/>
          <p:cNvSpPr>
            <a:spLocks noGrp="1"/>
          </p:cNvSpPr>
          <p:nvPr>
            <p:ph idx="1"/>
          </p:nvPr>
        </p:nvSpPr>
        <p:spPr>
          <a:xfrm>
            <a:off x="683568" y="1412776"/>
            <a:ext cx="8064896" cy="5184576"/>
          </a:xfrm>
        </p:spPr>
        <p:txBody>
          <a:bodyPr>
            <a:normAutofit fontScale="77500" lnSpcReduction="20000"/>
          </a:bodyPr>
          <a:lstStyle/>
          <a:p>
            <a:pPr marL="0" indent="0">
              <a:buNone/>
            </a:pPr>
            <a:r>
              <a:rPr lang="ru-RU" b="1" dirty="0" smtClean="0"/>
              <a:t>       Проектирование </a:t>
            </a:r>
            <a:r>
              <a:rPr lang="ru-RU" b="1" dirty="0"/>
              <a:t>состава дорожного бетона.</a:t>
            </a:r>
            <a:r>
              <a:rPr lang="ru-RU" dirty="0"/>
              <a:t> Подбор состава заключается в определении рационального соотношения между компонентами бетонной смеси в соответствии с предъявляемыми требованиями:</a:t>
            </a:r>
          </a:p>
          <a:p>
            <a:r>
              <a:rPr lang="ru-RU" dirty="0"/>
              <a:t>к подвижности (жесткости) бетонной смеси;</a:t>
            </a:r>
          </a:p>
          <a:p>
            <a:r>
              <a:rPr lang="ru-RU" dirty="0"/>
              <a:t>к объему вовлеченного воздуха (или выделившегося газа) в свежеуложенной бетонной смеси;</a:t>
            </a:r>
          </a:p>
          <a:p>
            <a:r>
              <a:rPr lang="ru-RU" dirty="0"/>
              <a:t>к долговечности бетона, то есть длительной и устойчивой его работе в окружающей среде в соответствии с проектными марками по морозостойкости;</a:t>
            </a:r>
          </a:p>
          <a:p>
            <a:r>
              <a:rPr lang="ru-RU" dirty="0"/>
              <a:t>к прочности бетона в соответствии с проектными марками по прочности.</a:t>
            </a:r>
          </a:p>
          <a:p>
            <a:pPr marL="0" indent="0">
              <a:buNone/>
            </a:pPr>
            <a:endParaRPr lang="ru-RU" dirty="0"/>
          </a:p>
        </p:txBody>
      </p:sp>
    </p:spTree>
    <p:extLst>
      <p:ext uri="{BB962C8B-B14F-4D97-AF65-F5344CB8AC3E}">
        <p14:creationId xmlns:p14="http://schemas.microsoft.com/office/powerpoint/2010/main" val="2984536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fontScale="90000"/>
          </a:bodyPr>
          <a:lstStyle/>
          <a:p>
            <a:r>
              <a:rPr lang="ru-RU" sz="2400" b="1" dirty="0" smtClean="0"/>
              <a:t>Требования к материалам для строительства цементобетонных покрытий.</a:t>
            </a:r>
            <a:endParaRPr lang="ru-RU" sz="2400" dirty="0"/>
          </a:p>
        </p:txBody>
      </p:sp>
      <p:sp>
        <p:nvSpPr>
          <p:cNvPr id="3" name="Объект 2"/>
          <p:cNvSpPr>
            <a:spLocks noGrp="1"/>
          </p:cNvSpPr>
          <p:nvPr>
            <p:ph idx="1"/>
          </p:nvPr>
        </p:nvSpPr>
        <p:spPr>
          <a:xfrm>
            <a:off x="457200" y="1340768"/>
            <a:ext cx="8435280" cy="5328592"/>
          </a:xfrm>
        </p:spPr>
        <p:txBody>
          <a:bodyPr>
            <a:normAutofit fontScale="62500" lnSpcReduction="20000"/>
          </a:bodyPr>
          <a:lstStyle/>
          <a:p>
            <a:pPr marL="0" indent="0">
              <a:buNone/>
            </a:pPr>
            <a:r>
              <a:rPr lang="ru-RU" dirty="0"/>
              <a:t>Подбор состава бетона производится расчетно-экспериментальным методом с расчетом по формулам и графикам и с последующим уточнением экспериментальным путем в следующем порядке:</a:t>
            </a:r>
          </a:p>
          <a:p>
            <a:r>
              <a:rPr lang="ru-RU" dirty="0"/>
              <a:t>определяется расчетным путем ориентировочно водоцементное отношение (В/Ц), необходимое для получения заданной марки бетона по прочности на растяжение при изгибе;</a:t>
            </a:r>
          </a:p>
          <a:p>
            <a:r>
              <a:rPr lang="ru-RU" dirty="0"/>
              <a:t>назначается в зависимости от требований к бетону средний объем вовлеченного воздуха и ориентировочно количество добавки ПАВ;</a:t>
            </a:r>
          </a:p>
          <a:p>
            <a:r>
              <a:rPr lang="ru-RU" dirty="0"/>
              <a:t>определяется </a:t>
            </a:r>
            <a:r>
              <a:rPr lang="ru-RU" dirty="0" err="1"/>
              <a:t>водопотребность</a:t>
            </a:r>
            <a:r>
              <a:rPr lang="ru-RU" dirty="0"/>
              <a:t> бетонной смеси принятой подвижности (жесткости) на основе имеющегося в лаборатории опыта или по рекомендуемым в литературе таблицам и графикам;</a:t>
            </a:r>
          </a:p>
          <a:p>
            <a:r>
              <a:rPr lang="ru-RU" dirty="0"/>
              <a:t>рассчитывается по величинам </a:t>
            </a:r>
            <a:r>
              <a:rPr lang="ru-RU" dirty="0" err="1"/>
              <a:t>водопотребности</a:t>
            </a:r>
            <a:r>
              <a:rPr lang="ru-RU" dirty="0"/>
              <a:t> и В/Ц содержание цемента в 1 м</a:t>
            </a:r>
            <a:r>
              <a:rPr lang="ru-RU" baseline="30000" dirty="0"/>
              <a:t>3</a:t>
            </a:r>
            <a:r>
              <a:rPr lang="ru-RU" dirty="0"/>
              <a:t> бетона;</a:t>
            </a:r>
          </a:p>
          <a:p>
            <a:r>
              <a:rPr lang="ru-RU" dirty="0"/>
              <a:t>назначается коэффициент раздвижки </a:t>
            </a:r>
            <a:r>
              <a:rPr lang="ru-RU" dirty="0" err="1"/>
              <a:t>К</a:t>
            </a:r>
            <a:r>
              <a:rPr lang="ru-RU" baseline="-25000" dirty="0" err="1"/>
              <a:t>р</a:t>
            </a:r>
            <a:r>
              <a:rPr lang="ru-RU" dirty="0"/>
              <a:t> крупного заполнителя раствором и находится содержание крупного заполнителя в 1 м</a:t>
            </a:r>
            <a:r>
              <a:rPr lang="ru-RU" baseline="30000" dirty="0"/>
              <a:t>3</a:t>
            </a:r>
            <a:r>
              <a:rPr lang="ru-RU" dirty="0"/>
              <a:t> бетона;</a:t>
            </a:r>
          </a:p>
          <a:p>
            <a:r>
              <a:rPr lang="ru-RU" dirty="0"/>
              <a:t>рассчитывается содержание песка в 1 м</a:t>
            </a:r>
            <a:r>
              <a:rPr lang="ru-RU" baseline="30000" dirty="0"/>
              <a:t>3</a:t>
            </a:r>
            <a:r>
              <a:rPr lang="ru-RU" dirty="0"/>
              <a:t> бетона;</a:t>
            </a:r>
          </a:p>
          <a:p>
            <a:r>
              <a:rPr lang="ru-RU" dirty="0"/>
              <a:t>уточняется экспериментальным путем состав бетона.</a:t>
            </a:r>
          </a:p>
          <a:p>
            <a:endParaRPr lang="ru-RU" dirty="0"/>
          </a:p>
        </p:txBody>
      </p:sp>
    </p:spTree>
    <p:extLst>
      <p:ext uri="{BB962C8B-B14F-4D97-AF65-F5344CB8AC3E}">
        <p14:creationId xmlns:p14="http://schemas.microsoft.com/office/powerpoint/2010/main" val="574923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579296" cy="778098"/>
          </a:xfrm>
        </p:spPr>
        <p:txBody>
          <a:bodyPr>
            <a:noAutofit/>
          </a:bodyPr>
          <a:lstStyle/>
          <a:p>
            <a:r>
              <a:rPr lang="ru-RU" sz="2400" b="1" dirty="0" smtClean="0"/>
              <a:t> Конструкции дорожных одежд с цементобетонными покрытиями.</a:t>
            </a:r>
            <a:br>
              <a:rPr lang="ru-RU" sz="2400" b="1" dirty="0" smtClean="0"/>
            </a:br>
            <a:endParaRPr lang="ru-RU" sz="2400" b="1" dirty="0"/>
          </a:p>
        </p:txBody>
      </p:sp>
      <p:sp>
        <p:nvSpPr>
          <p:cNvPr id="3" name="Объект 2"/>
          <p:cNvSpPr>
            <a:spLocks noGrp="1"/>
          </p:cNvSpPr>
          <p:nvPr>
            <p:ph idx="1"/>
          </p:nvPr>
        </p:nvSpPr>
        <p:spPr>
          <a:xfrm>
            <a:off x="539552" y="1124744"/>
            <a:ext cx="8496944" cy="5544616"/>
          </a:xfrm>
        </p:spPr>
        <p:txBody>
          <a:bodyPr>
            <a:normAutofit fontScale="85000" lnSpcReduction="20000"/>
          </a:bodyPr>
          <a:lstStyle/>
          <a:p>
            <a:pPr marL="0" indent="0">
              <a:buNone/>
            </a:pPr>
            <a:r>
              <a:rPr lang="ru-RU" dirty="0" smtClean="0"/>
              <a:t>       Жёсткими </a:t>
            </a:r>
            <a:r>
              <a:rPr lang="ru-RU" dirty="0"/>
              <a:t>называют дорожные одежды с конструктивными слоями из </a:t>
            </a:r>
            <a:r>
              <a:rPr lang="ru-RU" dirty="0" err="1"/>
              <a:t>цементобетона</a:t>
            </a:r>
            <a:r>
              <a:rPr lang="ru-RU" dirty="0"/>
              <a:t>. В зависимости от технологии строительства жёсткие покрытия и основания подразделяют на монолитные, сборные, сборно-монолитные и из укатываемого бетона. Цементобетонные покрытия и основания могут быть неармированными, армированными (в том числе непрерывно армированными) и дисперсно армированными. Покрытия выполняют одно- и двухслойными. В общем случае </a:t>
            </a:r>
            <a:r>
              <a:rPr lang="ru-RU" b="1" dirty="0"/>
              <a:t>жёсткая дорожная одежда с покрытием монолитного типа </a:t>
            </a:r>
            <a:r>
              <a:rPr lang="ru-RU" dirty="0"/>
              <a:t>имеет следующие конструктивные слои: покрытие, выравнивающий слой, основание, дополнительный слой основания (рис. 1).</a:t>
            </a:r>
          </a:p>
          <a:p>
            <a:pPr marL="0" indent="0">
              <a:buNone/>
            </a:pPr>
            <a:r>
              <a:rPr lang="ru-RU" dirty="0" smtClean="0"/>
              <a:t/>
            </a:r>
            <a:br>
              <a:rPr lang="ru-RU" dirty="0" smtClean="0"/>
            </a:br>
            <a:endParaRPr lang="ru-RU" dirty="0"/>
          </a:p>
        </p:txBody>
      </p:sp>
    </p:spTree>
    <p:extLst>
      <p:ext uri="{BB962C8B-B14F-4D97-AF65-F5344CB8AC3E}">
        <p14:creationId xmlns:p14="http://schemas.microsoft.com/office/powerpoint/2010/main" val="14729570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836712"/>
            <a:ext cx="7704856" cy="476672"/>
          </a:xfrm>
        </p:spPr>
        <p:txBody>
          <a:bodyPr>
            <a:noAutofit/>
          </a:bodyPr>
          <a:lstStyle/>
          <a:p>
            <a:pPr algn="ctr"/>
            <a:r>
              <a:rPr lang="ru-RU" sz="2400" b="1" dirty="0" smtClean="0"/>
              <a:t> Конструкции дорожных одежд с цементобетонными покрытиями.</a:t>
            </a:r>
            <a:br>
              <a:rPr lang="ru-RU" sz="2400" b="1" dirty="0" smtClean="0"/>
            </a:br>
            <a:endParaRPr lang="ru-RU" sz="2400" b="1" dirty="0"/>
          </a:p>
        </p:txBody>
      </p:sp>
      <p:pic>
        <p:nvPicPr>
          <p:cNvPr id="4" name="Объект 3"/>
          <p:cNvPicPr>
            <a:picLocks noGrp="1" noChangeAspect="1"/>
          </p:cNvPicPr>
          <p:nvPr>
            <p:ph type="pic" idx="1"/>
          </p:nvPr>
        </p:nvPicPr>
        <p:blipFill>
          <a:blip r:embed="rId2">
            <a:extLst>
              <a:ext uri="{28A0092B-C50C-407E-A947-70E740481C1C}">
                <a14:useLocalDpi xmlns:a14="http://schemas.microsoft.com/office/drawing/2010/main" val="0"/>
              </a:ext>
            </a:extLst>
          </a:blip>
          <a:srcRect l="8181" r="8181"/>
          <a:stretch>
            <a:fillRect/>
          </a:stretch>
        </p:blipFill>
        <p:spPr>
          <a:xfrm>
            <a:off x="2267744" y="1628800"/>
            <a:ext cx="4602476" cy="2952328"/>
          </a:xfrm>
        </p:spPr>
      </p:pic>
      <p:sp>
        <p:nvSpPr>
          <p:cNvPr id="6" name="Текст 5"/>
          <p:cNvSpPr>
            <a:spLocks noGrp="1"/>
          </p:cNvSpPr>
          <p:nvPr>
            <p:ph type="body" sz="half" idx="2"/>
          </p:nvPr>
        </p:nvSpPr>
        <p:spPr>
          <a:xfrm>
            <a:off x="179512" y="4797152"/>
            <a:ext cx="8712968" cy="1800200"/>
          </a:xfrm>
        </p:spPr>
        <p:txBody>
          <a:bodyPr>
            <a:normAutofit/>
          </a:bodyPr>
          <a:lstStyle/>
          <a:p>
            <a:pPr algn="ctr"/>
            <a:r>
              <a:rPr lang="ru-RU" sz="1800" dirty="0"/>
              <a:t>Рис. 1 Поперечные разрезы типовых дорожных одежд с цементобетонным покрытием, устраиваемых комплектами машин:</a:t>
            </a:r>
          </a:p>
          <a:p>
            <a:r>
              <a:rPr lang="ru-RU" sz="1800" dirty="0"/>
              <a:t>а — со скользящими формами; б — с применением рельс-форм; 1 — покрытие; 2 — выравнивающий слой; 3 — основание; 4 — дополнительный слой основания; 5 — земляное полотно; 6 — укреплённая полоса</a:t>
            </a:r>
          </a:p>
          <a:p>
            <a:endParaRPr lang="ru-RU" sz="1800" dirty="0"/>
          </a:p>
        </p:txBody>
      </p:sp>
    </p:spTree>
    <p:extLst>
      <p:ext uri="{BB962C8B-B14F-4D97-AF65-F5344CB8AC3E}">
        <p14:creationId xmlns:p14="http://schemas.microsoft.com/office/powerpoint/2010/main" val="35206781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b="1" dirty="0" smtClean="0"/>
              <a:t> Конструкции дорожных одежд с цементобетонными покрытиями.</a:t>
            </a:r>
            <a:br>
              <a:rPr lang="ru-RU" sz="2400" b="1" dirty="0" smtClean="0"/>
            </a:br>
            <a:endParaRPr lang="ru-RU" sz="2400" b="1" dirty="0"/>
          </a:p>
        </p:txBody>
      </p:sp>
      <p:sp>
        <p:nvSpPr>
          <p:cNvPr id="3" name="Объект 2"/>
          <p:cNvSpPr>
            <a:spLocks noGrp="1"/>
          </p:cNvSpPr>
          <p:nvPr>
            <p:ph idx="1"/>
          </p:nvPr>
        </p:nvSpPr>
        <p:spPr>
          <a:xfrm>
            <a:off x="457200" y="1340768"/>
            <a:ext cx="8435280" cy="5328592"/>
          </a:xfrm>
        </p:spPr>
        <p:txBody>
          <a:bodyPr>
            <a:normAutofit fontScale="85000" lnSpcReduction="20000"/>
          </a:bodyPr>
          <a:lstStyle/>
          <a:p>
            <a:pPr marL="0" indent="0">
              <a:buNone/>
            </a:pPr>
            <a:r>
              <a:rPr lang="ru-RU" dirty="0" smtClean="0"/>
              <a:t>        На </a:t>
            </a:r>
            <a:r>
              <a:rPr lang="ru-RU" dirty="0"/>
              <a:t>автомобильных дорогах I и II категорий основания устраивают из каменных материалов (щебня, гравия, гравийно-песчаных смесей), укреплённых цементом или отходами промышленности, обладающие вяжущими свойствами, из тощего бетона, а также из песка и супесей, укреплённых </a:t>
            </a:r>
            <a:r>
              <a:rPr lang="ru-RU" dirty="0" smtClean="0"/>
              <a:t>цементом. </a:t>
            </a:r>
          </a:p>
          <a:p>
            <a:pPr marL="0" indent="0">
              <a:buNone/>
            </a:pPr>
            <a:r>
              <a:rPr lang="ru-RU" dirty="0"/>
              <a:t> </a:t>
            </a:r>
            <a:r>
              <a:rPr lang="ru-RU" dirty="0" smtClean="0"/>
              <a:t>       На дорогах </a:t>
            </a:r>
            <a:r>
              <a:rPr lang="ru-RU" dirty="0"/>
              <a:t>II и III категорий строят основания из грунта, укреплённого органическим вяжущим, из подобранного щебёночного и гравийного материала или шлака. При соответствующем технико-экономическом обосновании на дорогах III категории строят основания из каменных материалов и грунтов, укреплённых неорганическим вяжущим.</a:t>
            </a:r>
          </a:p>
        </p:txBody>
      </p:sp>
    </p:spTree>
    <p:extLst>
      <p:ext uri="{BB962C8B-B14F-4D97-AF65-F5344CB8AC3E}">
        <p14:creationId xmlns:p14="http://schemas.microsoft.com/office/powerpoint/2010/main" val="881368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363272" cy="778098"/>
          </a:xfrm>
        </p:spPr>
        <p:txBody>
          <a:bodyPr>
            <a:noAutofit/>
          </a:bodyPr>
          <a:lstStyle/>
          <a:p>
            <a:r>
              <a:rPr lang="ru-RU" sz="2400" b="1" dirty="0" smtClean="0"/>
              <a:t> Конструкции дорожных одежд с цементобетонными покрытиями.</a:t>
            </a:r>
            <a:br>
              <a:rPr lang="ru-RU" sz="2400" b="1" dirty="0" smtClean="0"/>
            </a:br>
            <a:endParaRPr lang="ru-RU" sz="2400" b="1" dirty="0"/>
          </a:p>
        </p:txBody>
      </p:sp>
      <p:sp>
        <p:nvSpPr>
          <p:cNvPr id="3" name="Объект 2"/>
          <p:cNvSpPr>
            <a:spLocks noGrp="1"/>
          </p:cNvSpPr>
          <p:nvPr>
            <p:ph idx="1"/>
          </p:nvPr>
        </p:nvSpPr>
        <p:spPr>
          <a:xfrm>
            <a:off x="457200" y="1484784"/>
            <a:ext cx="8363272" cy="5040560"/>
          </a:xfrm>
        </p:spPr>
        <p:txBody>
          <a:bodyPr>
            <a:normAutofit fontScale="70000" lnSpcReduction="20000"/>
          </a:bodyPr>
          <a:lstStyle/>
          <a:p>
            <a:pPr marL="0" indent="0">
              <a:buNone/>
            </a:pPr>
            <a:r>
              <a:rPr lang="ru-RU" dirty="0" smtClean="0"/>
              <a:t>      На </a:t>
            </a:r>
            <a:r>
              <a:rPr lang="ru-RU" dirty="0"/>
              <a:t>отдельных участках с расчётной интенсивностью движения до 4000 авт./</a:t>
            </a:r>
            <a:r>
              <a:rPr lang="ru-RU" dirty="0" err="1"/>
              <a:t>сут</a:t>
            </a:r>
            <a:r>
              <a:rPr lang="ru-RU" dirty="0"/>
              <a:t> допускается применять при использовании рельсового комплекта машин основания из песка или песчано-гравийных смесей.</a:t>
            </a:r>
          </a:p>
          <a:p>
            <a:pPr marL="0" indent="0">
              <a:buNone/>
            </a:pPr>
            <a:r>
              <a:rPr lang="ru-RU" dirty="0" smtClean="0"/>
              <a:t>       При </a:t>
            </a:r>
            <a:r>
              <a:rPr lang="ru-RU" dirty="0"/>
              <a:t>строительстве покрытий комплектом машин со скользящими формами для обеспечения прохода гусениц машин ровное и прочное основание устраивают не менее чем на 2,1 м шире покрытия. Требуемую толщину основания из песчаных и супесчаных грунтов, укреплённых цементом, из тощего бетона, а также из щебня, шлака или гравия определяют расчётом, однако она не должна быть меньше 15 см при движении по основанию автомобилей-самосвалов грузоподъёмностью до 7 т. При использовании автомобилей грузоподъёмностью от 7 до 12 т толщина основания из укреплённых цементом грунтов и каменных материалов 1 класса прочности должна быть не менее 16 см.</a:t>
            </a:r>
          </a:p>
          <a:p>
            <a:pPr marL="0" indent="0">
              <a:buNone/>
            </a:pPr>
            <a:endParaRPr lang="ru-RU" dirty="0"/>
          </a:p>
        </p:txBody>
      </p:sp>
    </p:spTree>
    <p:extLst>
      <p:ext uri="{BB962C8B-B14F-4D97-AF65-F5344CB8AC3E}">
        <p14:creationId xmlns:p14="http://schemas.microsoft.com/office/powerpoint/2010/main" val="20685089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435280" cy="490066"/>
          </a:xfrm>
        </p:spPr>
        <p:txBody>
          <a:bodyPr>
            <a:noAutofit/>
          </a:bodyPr>
          <a:lstStyle/>
          <a:p>
            <a:r>
              <a:rPr lang="ru-RU" sz="2400" b="1" dirty="0" smtClean="0"/>
              <a:t> Конструкции дорожных одежд с цементобетонными покрытиями.</a:t>
            </a:r>
            <a:br>
              <a:rPr lang="ru-RU" sz="2400" b="1" dirty="0" smtClean="0"/>
            </a:br>
            <a:endParaRPr lang="ru-RU" sz="2400" dirty="0"/>
          </a:p>
        </p:txBody>
      </p:sp>
      <p:sp>
        <p:nvSpPr>
          <p:cNvPr id="3" name="Объект 2"/>
          <p:cNvSpPr>
            <a:spLocks noGrp="1"/>
          </p:cNvSpPr>
          <p:nvPr>
            <p:ph idx="1"/>
          </p:nvPr>
        </p:nvSpPr>
        <p:spPr>
          <a:xfrm>
            <a:off x="457200" y="1124744"/>
            <a:ext cx="8435280" cy="5472608"/>
          </a:xfrm>
        </p:spPr>
        <p:txBody>
          <a:bodyPr>
            <a:normAutofit fontScale="85000" lnSpcReduction="10000"/>
          </a:bodyPr>
          <a:lstStyle/>
          <a:p>
            <a:pPr marL="0" indent="0">
              <a:buNone/>
            </a:pPr>
            <a:r>
              <a:rPr lang="ru-RU" dirty="0" smtClean="0"/>
              <a:t>     Дополнительный </a:t>
            </a:r>
            <a:r>
              <a:rPr lang="ru-RU" dirty="0"/>
              <a:t>слой основания устраивают из морозостойких и дренирующих материалов. В отдельных случаях предусматривают морозозащитный слой из материалов, укреплённых вяжущими, для обеспечения постоянной толщины слоев и прохода машин, строящих дорожную одежду, без разрушения поверхности слоев.</a:t>
            </a:r>
          </a:p>
          <a:p>
            <a:pPr marL="0" indent="0">
              <a:buNone/>
            </a:pPr>
            <a:r>
              <a:rPr lang="ru-RU" dirty="0" smtClean="0"/>
              <a:t>      Толщину </a:t>
            </a:r>
            <a:r>
              <a:rPr lang="ru-RU" dirty="0"/>
              <a:t>плит покрытия и толщину всех конструктивных слоев определяют расчётом при проектировании дорожной </a:t>
            </a:r>
            <a:r>
              <a:rPr lang="ru-RU" dirty="0" smtClean="0"/>
              <a:t>одежды. </a:t>
            </a:r>
            <a:r>
              <a:rPr lang="ru-RU" dirty="0"/>
              <a:t>В зависимости от категории дороги, расчётной интенсивности движения, материала основания и природно-климатических условий района строительства толщина покрытия обычно равна 18-24 см</a:t>
            </a:r>
            <a:r>
              <a:rPr lang="ru-RU" dirty="0" smtClean="0"/>
              <a:t>.</a:t>
            </a:r>
            <a:endParaRPr lang="ru-RU" dirty="0"/>
          </a:p>
        </p:txBody>
      </p:sp>
    </p:spTree>
    <p:extLst>
      <p:ext uri="{BB962C8B-B14F-4D97-AF65-F5344CB8AC3E}">
        <p14:creationId xmlns:p14="http://schemas.microsoft.com/office/powerpoint/2010/main" val="32939488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435280" cy="490066"/>
          </a:xfrm>
        </p:spPr>
        <p:txBody>
          <a:bodyPr>
            <a:noAutofit/>
          </a:bodyPr>
          <a:lstStyle/>
          <a:p>
            <a:r>
              <a:rPr lang="ru-RU" sz="2400" b="1" dirty="0" smtClean="0"/>
              <a:t> Конструкции дорожных одежд с цементобетонными покрытиями.</a:t>
            </a:r>
            <a:br>
              <a:rPr lang="ru-RU" sz="2400" b="1" dirty="0" smtClean="0"/>
            </a:br>
            <a:endParaRPr lang="ru-RU" sz="2400" dirty="0"/>
          </a:p>
        </p:txBody>
      </p:sp>
      <p:sp>
        <p:nvSpPr>
          <p:cNvPr id="3" name="Объект 2"/>
          <p:cNvSpPr>
            <a:spLocks noGrp="1"/>
          </p:cNvSpPr>
          <p:nvPr>
            <p:ph idx="1"/>
          </p:nvPr>
        </p:nvSpPr>
        <p:spPr>
          <a:xfrm>
            <a:off x="457200" y="1196752"/>
            <a:ext cx="8435280" cy="5328592"/>
          </a:xfrm>
        </p:spPr>
        <p:txBody>
          <a:bodyPr>
            <a:normAutofit fontScale="70000" lnSpcReduction="20000"/>
          </a:bodyPr>
          <a:lstStyle/>
          <a:p>
            <a:pPr marL="0" indent="0">
              <a:buNone/>
            </a:pPr>
            <a:r>
              <a:rPr lang="ru-RU" dirty="0" smtClean="0"/>
              <a:t>     Для снижения напряжений, возникающих при суточных и сезонных изменениях температуры воздуха, в цементобетонных покрытиях устраивают температурные швы сжатия, коробления, расширения и рабочие. Кроме перечисленных поперечных температурных швов устраивают и продольные швы. Продольный шов требуется при ширине покрытия более 4,5 м, для предупреждения появления извилистых продольных трещин, образующихся от воздействия транспортных средств, неоднородного пучения и осадки земляного полотна.</a:t>
            </a:r>
          </a:p>
          <a:p>
            <a:pPr marL="0" indent="0">
              <a:buNone/>
            </a:pPr>
            <a:r>
              <a:rPr lang="ru-RU" dirty="0" smtClean="0"/>
              <a:t>      Швы </a:t>
            </a:r>
            <a:r>
              <a:rPr lang="ru-RU" dirty="0"/>
              <a:t>расширения (рис. 2) предназначены для восприятия перемещений плит при их расширении под действием высоких летних температур. При правильном устройстве швов расширения они устраняют перенапряжение плит и исключают отрицательное влияние этих напряжений на продольную устойчивость покрытия, </a:t>
            </a:r>
            <a:r>
              <a:rPr lang="ru-RU" dirty="0" err="1"/>
              <a:t>сколо</a:t>
            </a:r>
            <a:r>
              <a:rPr lang="ru-RU" dirty="0"/>
              <a:t>- и трещинообразование. В швах расширения покрытие разрезают по всей ширине и на всю толщину устанавливают прокладки из дерева, </a:t>
            </a:r>
            <a:r>
              <a:rPr lang="ru-RU" dirty="0" err="1"/>
              <a:t>пенополиуретана</a:t>
            </a:r>
            <a:r>
              <a:rPr lang="ru-RU" dirty="0"/>
              <a:t> и других материалов. Верхнюю часть швов расширения заполняют герметизирующими материалами.</a:t>
            </a:r>
            <a:endParaRPr lang="ru-RU" dirty="0" smtClean="0"/>
          </a:p>
          <a:p>
            <a:pPr marL="0" indent="0">
              <a:buNone/>
            </a:pPr>
            <a:endParaRPr lang="ru-RU" dirty="0" smtClean="0"/>
          </a:p>
          <a:p>
            <a:endParaRPr lang="ru-RU" dirty="0"/>
          </a:p>
        </p:txBody>
      </p:sp>
    </p:spTree>
    <p:extLst>
      <p:ext uri="{BB962C8B-B14F-4D97-AF65-F5344CB8AC3E}">
        <p14:creationId xmlns:p14="http://schemas.microsoft.com/office/powerpoint/2010/main" val="8386028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5186" y="476672"/>
            <a:ext cx="8496944" cy="648072"/>
          </a:xfrm>
        </p:spPr>
        <p:txBody>
          <a:bodyPr>
            <a:noAutofit/>
          </a:bodyPr>
          <a:lstStyle/>
          <a:p>
            <a:pPr algn="ctr"/>
            <a:r>
              <a:rPr lang="ru-RU" sz="2400" b="1" dirty="0" smtClean="0"/>
              <a:t>Конструкции дорожных одежд с цементобетонными покрытиями.</a:t>
            </a:r>
            <a:br>
              <a:rPr lang="ru-RU" sz="2400" b="1" dirty="0" smtClean="0"/>
            </a:br>
            <a:endParaRPr lang="ru-RU" sz="2400" dirty="0"/>
          </a:p>
        </p:txBody>
      </p:sp>
      <p:pic>
        <p:nvPicPr>
          <p:cNvPr id="6" name="Рисунок 5"/>
          <p:cNvPicPr>
            <a:picLocks noGrp="1" noChangeAspect="1"/>
          </p:cNvPicPr>
          <p:nvPr>
            <p:ph type="pic" idx="1"/>
          </p:nvPr>
        </p:nvPicPr>
        <p:blipFill>
          <a:blip r:embed="rId2">
            <a:extLst>
              <a:ext uri="{28A0092B-C50C-407E-A947-70E740481C1C}">
                <a14:useLocalDpi xmlns:a14="http://schemas.microsoft.com/office/drawing/2010/main" val="0"/>
              </a:ext>
            </a:extLst>
          </a:blip>
          <a:srcRect t="5673" b="5673"/>
          <a:stretch>
            <a:fillRect/>
          </a:stretch>
        </p:blipFill>
        <p:spPr>
          <a:xfrm>
            <a:off x="611560" y="908720"/>
            <a:ext cx="7745444" cy="3672408"/>
          </a:xfrm>
        </p:spPr>
      </p:pic>
      <p:sp>
        <p:nvSpPr>
          <p:cNvPr id="5" name="Текст 4"/>
          <p:cNvSpPr>
            <a:spLocks noGrp="1"/>
          </p:cNvSpPr>
          <p:nvPr>
            <p:ph type="body" sz="half" idx="2"/>
          </p:nvPr>
        </p:nvSpPr>
        <p:spPr>
          <a:xfrm>
            <a:off x="323528" y="5367338"/>
            <a:ext cx="8640960" cy="1302022"/>
          </a:xfrm>
        </p:spPr>
        <p:txBody>
          <a:bodyPr>
            <a:noAutofit/>
          </a:bodyPr>
          <a:lstStyle/>
          <a:p>
            <a:pPr algn="ctr"/>
            <a:r>
              <a:rPr lang="ru-RU" sz="1600" dirty="0"/>
              <a:t>Рис. 2. Конструкции поперечных швов расширения:</a:t>
            </a:r>
          </a:p>
          <a:p>
            <a:r>
              <a:rPr lang="ru-RU" sz="1600" dirty="0"/>
              <a:t>а — устраиваемые в покрытии; б — перед искусственными сооружениями; 1 — штыри; 2 — каркас-корзинка; 3 — деревянная доска-прокладка; 4 — битумная обмазка; 5 — колпачок из резины или полиэтилена; 6 — мастика; 7 — воздушный зазор в колпачке; 8 — герметизирующий материал или готовая резиновая прокладка; 9 — пористый легкосжимаемый материал</a:t>
            </a:r>
          </a:p>
          <a:p>
            <a:endParaRPr lang="ru-RU" sz="1600" dirty="0"/>
          </a:p>
        </p:txBody>
      </p:sp>
    </p:spTree>
    <p:extLst>
      <p:ext uri="{BB962C8B-B14F-4D97-AF65-F5344CB8AC3E}">
        <p14:creationId xmlns:p14="http://schemas.microsoft.com/office/powerpoint/2010/main" val="21004987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8"/>
          <p:cNvSpPr>
            <a:spLocks noGrp="1"/>
          </p:cNvSpPr>
          <p:nvPr>
            <p:ph type="title"/>
          </p:nvPr>
        </p:nvSpPr>
        <p:spPr>
          <a:xfrm>
            <a:off x="457200" y="274638"/>
            <a:ext cx="8435280" cy="634082"/>
          </a:xfrm>
        </p:spPr>
        <p:txBody>
          <a:bodyPr>
            <a:noAutofit/>
          </a:bodyPr>
          <a:lstStyle/>
          <a:p>
            <a:r>
              <a:rPr lang="ru-RU" sz="2400" b="1" dirty="0" smtClean="0"/>
              <a:t>Конструкции дорожных одежд с цементобетонными покрытиями.</a:t>
            </a:r>
            <a:br>
              <a:rPr lang="ru-RU" sz="2400" b="1" dirty="0" smtClean="0"/>
            </a:br>
            <a:endParaRPr lang="ru-RU" sz="2400" dirty="0"/>
          </a:p>
        </p:txBody>
      </p:sp>
      <p:sp>
        <p:nvSpPr>
          <p:cNvPr id="10" name="Объект 9"/>
          <p:cNvSpPr>
            <a:spLocks noGrp="1"/>
          </p:cNvSpPr>
          <p:nvPr>
            <p:ph idx="1"/>
          </p:nvPr>
        </p:nvSpPr>
        <p:spPr>
          <a:xfrm>
            <a:off x="457200" y="1340768"/>
            <a:ext cx="8363272" cy="5112568"/>
          </a:xfrm>
        </p:spPr>
        <p:txBody>
          <a:bodyPr>
            <a:normAutofit fontScale="92500" lnSpcReduction="10000"/>
          </a:bodyPr>
          <a:lstStyle/>
          <a:p>
            <a:r>
              <a:rPr lang="ru-RU" dirty="0"/>
              <a:t>Швы сжатия (рис. 3) устраивают между швами расширения, чтобы предупредить появление трещин, возникающих в покрытии вследствие изменения температуры, усадки бетона и неоднородных деформаций земляного полотна. В швах сжатия покрытие разрезают по всей ширине на глубину не менее 1/4 толщины. Ниже этой прорези в последующем возникает трещина, так как при сокращении плиты от понижения температуры вследствие трения между плитой и основанием в бетоне плиты возникает растяжение.</a:t>
            </a:r>
          </a:p>
        </p:txBody>
      </p:sp>
    </p:spTree>
    <p:extLst>
      <p:ext uri="{BB962C8B-B14F-4D97-AF65-F5344CB8AC3E}">
        <p14:creationId xmlns:p14="http://schemas.microsoft.com/office/powerpoint/2010/main" val="33774251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827584" y="548680"/>
            <a:ext cx="7862664" cy="638746"/>
          </a:xfrm>
        </p:spPr>
        <p:txBody>
          <a:bodyPr>
            <a:noAutofit/>
          </a:bodyPr>
          <a:lstStyle/>
          <a:p>
            <a:pPr algn="ctr"/>
            <a:r>
              <a:rPr lang="ru-RU" sz="2400" dirty="0"/>
              <a:t>Конструкции дорожных одежд с цементобетонными покрытиями.</a:t>
            </a:r>
            <a:br>
              <a:rPr lang="ru-RU" sz="2400" dirty="0"/>
            </a:br>
            <a:endParaRPr lang="ru-RU" sz="2400" dirty="0"/>
          </a:p>
        </p:txBody>
      </p:sp>
      <p:pic>
        <p:nvPicPr>
          <p:cNvPr id="9" name="Рисунок 8"/>
          <p:cNvPicPr>
            <a:picLocks noGrp="1" noChangeAspect="1"/>
          </p:cNvPicPr>
          <p:nvPr>
            <p:ph type="pic" idx="1"/>
          </p:nvPr>
        </p:nvPicPr>
        <p:blipFill>
          <a:blip r:embed="rId2">
            <a:extLst>
              <a:ext uri="{28A0092B-C50C-407E-A947-70E740481C1C}">
                <a14:useLocalDpi xmlns:a14="http://schemas.microsoft.com/office/drawing/2010/main" val="0"/>
              </a:ext>
            </a:extLst>
          </a:blip>
          <a:srcRect l="1014" r="1014"/>
          <a:stretch>
            <a:fillRect/>
          </a:stretch>
        </p:blipFill>
        <p:spPr>
          <a:xfrm>
            <a:off x="1331640" y="1052736"/>
            <a:ext cx="6696744" cy="4114800"/>
          </a:xfrm>
        </p:spPr>
      </p:pic>
      <p:sp>
        <p:nvSpPr>
          <p:cNvPr id="8" name="Текст 7"/>
          <p:cNvSpPr>
            <a:spLocks noGrp="1"/>
          </p:cNvSpPr>
          <p:nvPr>
            <p:ph type="body" sz="half" idx="2"/>
          </p:nvPr>
        </p:nvSpPr>
        <p:spPr>
          <a:xfrm>
            <a:off x="611560" y="5367338"/>
            <a:ext cx="8352928" cy="1302022"/>
          </a:xfrm>
        </p:spPr>
        <p:txBody>
          <a:bodyPr>
            <a:normAutofit/>
          </a:bodyPr>
          <a:lstStyle/>
          <a:p>
            <a:pPr algn="ctr"/>
            <a:r>
              <a:rPr lang="ru-RU" sz="1600" dirty="0"/>
              <a:t>Рис. 3 Схема расположения штырей в швах цементобетонного покрытия:</a:t>
            </a:r>
          </a:p>
          <a:p>
            <a:r>
              <a:rPr lang="ru-RU" sz="1600" dirty="0"/>
              <a:t>1 — шов расширения; 2 — шов сжатия при основании из каменных материалов и из грунтов, укреплённых вяжущим; 3 — шов сжатия при основании из материалов, не укреплённых вяжущими (песок, щебень, шлак, гравийно-песчаная смесь); 4 — штыри</a:t>
            </a:r>
          </a:p>
          <a:p>
            <a:endParaRPr lang="ru-RU" sz="1600" dirty="0"/>
          </a:p>
        </p:txBody>
      </p:sp>
    </p:spTree>
    <p:extLst>
      <p:ext uri="{BB962C8B-B14F-4D97-AF65-F5344CB8AC3E}">
        <p14:creationId xmlns:p14="http://schemas.microsoft.com/office/powerpoint/2010/main" val="24920516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Autofit/>
          </a:bodyPr>
          <a:lstStyle/>
          <a:p>
            <a:r>
              <a:rPr lang="ru-RU" sz="2400" b="1" dirty="0" smtClean="0"/>
              <a:t>Конструкции дорожных одежд с цементобетонными покрытиями.</a:t>
            </a:r>
            <a:br>
              <a:rPr lang="ru-RU" sz="2400" b="1" dirty="0" smtClean="0"/>
            </a:br>
            <a:endParaRPr lang="ru-RU" sz="2400" dirty="0"/>
          </a:p>
        </p:txBody>
      </p:sp>
      <p:sp>
        <p:nvSpPr>
          <p:cNvPr id="6" name="Объект 5"/>
          <p:cNvSpPr>
            <a:spLocks noGrp="1"/>
          </p:cNvSpPr>
          <p:nvPr>
            <p:ph idx="1"/>
          </p:nvPr>
        </p:nvSpPr>
        <p:spPr/>
        <p:txBody>
          <a:bodyPr>
            <a:normAutofit lnSpcReduction="10000"/>
          </a:bodyPr>
          <a:lstStyle/>
          <a:p>
            <a:pPr marL="0" indent="0">
              <a:buNone/>
            </a:pPr>
            <a:r>
              <a:rPr lang="ru-RU" dirty="0" smtClean="0"/>
              <a:t>   Рабочие </a:t>
            </a:r>
            <a:r>
              <a:rPr lang="ru-RU" dirty="0"/>
              <a:t>швы устраивают по типу швов расширения. Для частичной передачи нагрузки с плиты на плиту и для исключения образования ступеней между плитами поперечные и продольные швы армируют (рис. 4</a:t>
            </a:r>
            <a:r>
              <a:rPr lang="ru-RU" dirty="0" smtClean="0"/>
              <a:t>).</a:t>
            </a:r>
          </a:p>
          <a:p>
            <a:pPr marL="0" indent="0">
              <a:buNone/>
            </a:pPr>
            <a:r>
              <a:rPr lang="ru-RU" dirty="0" smtClean="0"/>
              <a:t>    В </a:t>
            </a:r>
            <a:r>
              <a:rPr lang="ru-RU" dirty="0"/>
              <a:t>зависимости от категории дороги и интенсивности движения применяют три схемы армирования (рис. 5</a:t>
            </a:r>
            <a:r>
              <a:rPr lang="ru-RU" dirty="0" smtClean="0"/>
              <a:t>).</a:t>
            </a:r>
            <a:endParaRPr lang="ru-RU" dirty="0"/>
          </a:p>
        </p:txBody>
      </p:sp>
    </p:spTree>
    <p:extLst>
      <p:ext uri="{BB962C8B-B14F-4D97-AF65-F5344CB8AC3E}">
        <p14:creationId xmlns:p14="http://schemas.microsoft.com/office/powerpoint/2010/main" val="25492091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5013176"/>
            <a:ext cx="8424936" cy="1431032"/>
          </a:xfrm>
        </p:spPr>
        <p:txBody>
          <a:bodyPr>
            <a:noAutofit/>
          </a:bodyPr>
          <a:lstStyle/>
          <a:p>
            <a:r>
              <a:rPr lang="ru-RU" sz="2000" dirty="0"/>
              <a:t>Рис. 4. Конструкции поперечных швов сжатия и продольного шва:</a:t>
            </a:r>
            <a:br>
              <a:rPr lang="ru-RU" sz="2000" dirty="0"/>
            </a:br>
            <a:r>
              <a:rPr lang="ru-RU" sz="2000" dirty="0"/>
              <a:t>а) в свежеуложенном бетоне; б) комбинированным способом; в) в затвердевшем бетоне; г) продольный шов; пунктиром показана обмазка штырей битумом</a:t>
            </a:r>
            <a:br>
              <a:rPr lang="ru-RU" sz="2000" dirty="0"/>
            </a:br>
            <a:endParaRPr lang="ru-RU" sz="2000"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1560" y="548680"/>
            <a:ext cx="8185986" cy="4079661"/>
          </a:xfrm>
        </p:spPr>
      </p:pic>
    </p:spTree>
    <p:extLst>
      <p:ext uri="{BB962C8B-B14F-4D97-AF65-F5344CB8AC3E}">
        <p14:creationId xmlns:p14="http://schemas.microsoft.com/office/powerpoint/2010/main" val="30501482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9512" y="548680"/>
            <a:ext cx="8352928" cy="566738"/>
          </a:xfrm>
        </p:spPr>
        <p:txBody>
          <a:bodyPr>
            <a:noAutofit/>
          </a:bodyPr>
          <a:lstStyle/>
          <a:p>
            <a:pPr algn="ctr"/>
            <a:r>
              <a:rPr lang="ru-RU" sz="2400" dirty="0"/>
              <a:t>Конструкции дорожных одежд с цементобетонными покрытиями.</a:t>
            </a:r>
            <a:br>
              <a:rPr lang="ru-RU" sz="2400" dirty="0"/>
            </a:br>
            <a:endParaRPr lang="ru-RU" sz="2400" dirty="0"/>
          </a:p>
        </p:txBody>
      </p:sp>
      <p:sp>
        <p:nvSpPr>
          <p:cNvPr id="6" name="Текст 5"/>
          <p:cNvSpPr>
            <a:spLocks noGrp="1"/>
          </p:cNvSpPr>
          <p:nvPr>
            <p:ph type="body" sz="half" idx="2"/>
          </p:nvPr>
        </p:nvSpPr>
        <p:spPr/>
        <p:txBody>
          <a:bodyPr>
            <a:normAutofit/>
          </a:bodyPr>
          <a:lstStyle/>
          <a:p>
            <a:pPr algn="ctr"/>
            <a:r>
              <a:rPr lang="ru-RU" sz="1800" dirty="0"/>
              <a:t>Рис. 5. Схемы армирования плит цементобетонных покрытий автомобильных дорог</a:t>
            </a:r>
          </a:p>
        </p:txBody>
      </p:sp>
      <p:pic>
        <p:nvPicPr>
          <p:cNvPr id="12" name="Рисунок 11"/>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636" t="-758" r="-68" b="-734"/>
          <a:stretch/>
        </p:blipFill>
        <p:spPr>
          <a:xfrm>
            <a:off x="554182" y="1149926"/>
            <a:ext cx="7938654" cy="4128655"/>
          </a:xfrm>
        </p:spPr>
      </p:pic>
    </p:spTree>
    <p:extLst>
      <p:ext uri="{BB962C8B-B14F-4D97-AF65-F5344CB8AC3E}">
        <p14:creationId xmlns:p14="http://schemas.microsoft.com/office/powerpoint/2010/main" val="38456033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b="1" dirty="0" smtClean="0"/>
              <a:t>Конструкции дорожных одежд с цементобетонными покрытиями.</a:t>
            </a:r>
            <a:br>
              <a:rPr lang="ru-RU" sz="2400" b="1" dirty="0" smtClean="0"/>
            </a:br>
            <a:endParaRPr lang="ru-RU" sz="2400" b="1" dirty="0"/>
          </a:p>
        </p:txBody>
      </p:sp>
      <p:sp>
        <p:nvSpPr>
          <p:cNvPr id="3" name="Объект 2"/>
          <p:cNvSpPr>
            <a:spLocks noGrp="1"/>
          </p:cNvSpPr>
          <p:nvPr>
            <p:ph idx="1"/>
          </p:nvPr>
        </p:nvSpPr>
        <p:spPr>
          <a:xfrm>
            <a:off x="457200" y="1600200"/>
            <a:ext cx="8579296" cy="4709120"/>
          </a:xfrm>
        </p:spPr>
        <p:txBody>
          <a:bodyPr>
            <a:normAutofit fontScale="85000" lnSpcReduction="20000"/>
          </a:bodyPr>
          <a:lstStyle/>
          <a:p>
            <a:r>
              <a:rPr lang="ru-RU" dirty="0"/>
              <a:t>Для интенсивности движения, не превышающей 5000 авт./</a:t>
            </a:r>
            <a:r>
              <a:rPr lang="ru-RU" dirty="0" err="1"/>
              <a:t>сут</a:t>
            </a:r>
            <a:r>
              <a:rPr lang="ru-RU" dirty="0"/>
              <a:t>, при насыпях высотой менее 3 м может быть применено краевое армирование сеткой из семи продольных стержней периодического профиля диаметром 12 мм (см. рис. 5, б).</a:t>
            </a:r>
          </a:p>
          <a:p>
            <a:r>
              <a:rPr lang="ru-RU" dirty="0"/>
              <a:t>На дорогах с интенсивностью более 5000 авт./</a:t>
            </a:r>
            <a:r>
              <a:rPr lang="ru-RU" dirty="0" err="1"/>
              <a:t>сут</a:t>
            </a:r>
            <a:r>
              <a:rPr lang="ru-RU" dirty="0"/>
              <a:t>, на насыпях выше 3 м и особенно у путепроводов при пересечении железных дорог производят армирование плоскими сварными сетками по схеме, приведенной на рис. 5 (а, в). Армирование плит по схемам, приведенным на рис. 5 (а, в), отличается только диаметром арматуры продольных стержней при одинаковом расходе на 1 м</a:t>
            </a:r>
            <a:r>
              <a:rPr lang="ru-RU" baseline="30000" dirty="0"/>
              <a:t>2</a:t>
            </a:r>
            <a:r>
              <a:rPr lang="ru-RU" dirty="0"/>
              <a:t>.</a:t>
            </a:r>
          </a:p>
          <a:p>
            <a:endParaRPr lang="ru-RU" dirty="0"/>
          </a:p>
        </p:txBody>
      </p:sp>
    </p:spTree>
    <p:extLst>
      <p:ext uri="{BB962C8B-B14F-4D97-AF65-F5344CB8AC3E}">
        <p14:creationId xmlns:p14="http://schemas.microsoft.com/office/powerpoint/2010/main" val="23622696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b="1" dirty="0" smtClean="0"/>
              <a:t>Конструкции дорожных одежд с цементобетонными покрытиями.</a:t>
            </a:r>
            <a:br>
              <a:rPr lang="ru-RU" sz="2400" b="1" dirty="0" smtClean="0"/>
            </a:br>
            <a:endParaRPr lang="ru-RU" sz="2400" b="1" dirty="0"/>
          </a:p>
        </p:txBody>
      </p:sp>
      <p:sp>
        <p:nvSpPr>
          <p:cNvPr id="3" name="Объект 2"/>
          <p:cNvSpPr>
            <a:spLocks noGrp="1"/>
          </p:cNvSpPr>
          <p:nvPr>
            <p:ph idx="1"/>
          </p:nvPr>
        </p:nvSpPr>
        <p:spPr>
          <a:xfrm>
            <a:off x="457200" y="1600200"/>
            <a:ext cx="8435280" cy="4853136"/>
          </a:xfrm>
        </p:spPr>
        <p:txBody>
          <a:bodyPr>
            <a:normAutofit fontScale="85000" lnSpcReduction="20000"/>
          </a:bodyPr>
          <a:lstStyle/>
          <a:p>
            <a:r>
              <a:rPr lang="ru-RU" dirty="0"/>
              <a:t>Принципиальное отличие непрерывно армированных цементобетонных покрытий от обычных неармированных состоит в том, что под влиянием внешних воздействий и благодаря наличию арматуры в них образуются поперечные трещины с шагом 1,5-3,0 м и раскрытием их на поверхности до 0,2-0,4 мм. Такое незначительное раскрытие трещин обеспечивает передачу поперечной силы между плитами и гарантирует от проникновения к арматуре воды, так как на уровне арматуры трещины не раскрываются. Непрерывно армированные покрытия позволяют устраивать швы расширения через довольно большие расстояния.</a:t>
            </a:r>
          </a:p>
        </p:txBody>
      </p:sp>
    </p:spTree>
    <p:extLst>
      <p:ext uri="{BB962C8B-B14F-4D97-AF65-F5344CB8AC3E}">
        <p14:creationId xmlns:p14="http://schemas.microsoft.com/office/powerpoint/2010/main" val="3916069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b="1" dirty="0" smtClean="0"/>
              <a:t>Конструкции дорожных одежд с цементобетонными покрытиями.</a:t>
            </a:r>
            <a:br>
              <a:rPr lang="ru-RU" sz="2400" b="1" dirty="0" smtClean="0"/>
            </a:br>
            <a:endParaRPr lang="ru-RU" sz="2400" b="1" dirty="0"/>
          </a:p>
        </p:txBody>
      </p:sp>
      <p:sp>
        <p:nvSpPr>
          <p:cNvPr id="3" name="Объект 2"/>
          <p:cNvSpPr>
            <a:spLocks noGrp="1"/>
          </p:cNvSpPr>
          <p:nvPr>
            <p:ph idx="1"/>
          </p:nvPr>
        </p:nvSpPr>
        <p:spPr>
          <a:xfrm>
            <a:off x="457200" y="1600200"/>
            <a:ext cx="8363272" cy="4781128"/>
          </a:xfrm>
        </p:spPr>
        <p:txBody>
          <a:bodyPr>
            <a:normAutofit fontScale="70000" lnSpcReduction="20000"/>
          </a:bodyPr>
          <a:lstStyle/>
          <a:p>
            <a:r>
              <a:rPr lang="ru-RU" dirty="0"/>
              <a:t>Технология производства работ определяет особенности непрерывно армированного покрытия. При укладке бетона в один слой применяют арматурные сетки из стержней диаметром 14-20 мм с размерами ячеек, достаточными для прохождения бетона через заранее выложенные на подставках сетки. При укладке бетона в два слоя сетки раскладывают по уложенному нижнему слою бетона. Процент армирования конструкции обычно принимают равным 0,5-0,7 %.</a:t>
            </a:r>
          </a:p>
          <a:p>
            <a:r>
              <a:rPr lang="ru-RU" dirty="0"/>
              <a:t>Поперечную распределительную арматуру располагают через 25-70 см; рабочую арматуру по высоте сечения располагают на расстоянии 1/4-1/2 от верха плиты. В местах сопряжения с покрытиями других типов в конструкцию непрерывно армированного покрытия встраивают анкеры. Анкерные устройства назначают по расчету.</a:t>
            </a:r>
          </a:p>
          <a:p>
            <a:endParaRPr lang="ru-RU" dirty="0"/>
          </a:p>
        </p:txBody>
      </p:sp>
    </p:spTree>
    <p:extLst>
      <p:ext uri="{BB962C8B-B14F-4D97-AF65-F5344CB8AC3E}">
        <p14:creationId xmlns:p14="http://schemas.microsoft.com/office/powerpoint/2010/main" val="32637163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b="1" dirty="0" smtClean="0"/>
              <a:t>Конструкции дорожных одежд с цементобетонными покрытиями.</a:t>
            </a:r>
            <a:br>
              <a:rPr lang="ru-RU" sz="2400" b="1" dirty="0" smtClean="0"/>
            </a:br>
            <a:endParaRPr lang="ru-RU" sz="2400" dirty="0"/>
          </a:p>
        </p:txBody>
      </p:sp>
      <p:sp>
        <p:nvSpPr>
          <p:cNvPr id="3" name="Объект 2"/>
          <p:cNvSpPr>
            <a:spLocks noGrp="1"/>
          </p:cNvSpPr>
          <p:nvPr>
            <p:ph idx="1"/>
          </p:nvPr>
        </p:nvSpPr>
        <p:spPr>
          <a:xfrm>
            <a:off x="457200" y="1600200"/>
            <a:ext cx="8363272" cy="4853136"/>
          </a:xfrm>
        </p:spPr>
        <p:txBody>
          <a:bodyPr>
            <a:normAutofit fontScale="92500" lnSpcReduction="20000"/>
          </a:bodyPr>
          <a:lstStyle/>
          <a:p>
            <a:r>
              <a:rPr lang="ru-RU" dirty="0"/>
              <a:t>Покрытия из сборных железобетонных плит получили распространение на дорогах прежде всего промышленных, лесозаготовительных и сельскохозяйственных предприятий. В настоящее время выпускают различные типы конструкций сборных плит, отличающихся размерами в плане, толщиной, типом арматуры, особенностями ее размещения и процентом армирования, типом стыковых соединений и свойствами </a:t>
            </a:r>
            <a:r>
              <a:rPr lang="ru-RU" dirty="0" err="1"/>
              <a:t>цементобетона</a:t>
            </a:r>
            <a:r>
              <a:rPr lang="ru-RU" dirty="0"/>
              <a:t>. Большое число типоразмеров плит вызвано разнообразием условий их применения.</a:t>
            </a:r>
          </a:p>
        </p:txBody>
      </p:sp>
    </p:spTree>
    <p:extLst>
      <p:ext uri="{BB962C8B-B14F-4D97-AF65-F5344CB8AC3E}">
        <p14:creationId xmlns:p14="http://schemas.microsoft.com/office/powerpoint/2010/main" val="97550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b="1" dirty="0" smtClean="0"/>
              <a:t>Конструкции дорожных одежд с цементобетонными покрытиями.</a:t>
            </a:r>
            <a:br>
              <a:rPr lang="ru-RU" sz="2400" b="1" dirty="0" smtClean="0"/>
            </a:br>
            <a:endParaRPr lang="ru-RU" sz="2400" dirty="0"/>
          </a:p>
        </p:txBody>
      </p:sp>
      <p:sp>
        <p:nvSpPr>
          <p:cNvPr id="3" name="Объект 2"/>
          <p:cNvSpPr>
            <a:spLocks noGrp="1"/>
          </p:cNvSpPr>
          <p:nvPr>
            <p:ph idx="1"/>
          </p:nvPr>
        </p:nvSpPr>
        <p:spPr>
          <a:xfrm>
            <a:off x="457200" y="1600200"/>
            <a:ext cx="8363272" cy="4853136"/>
          </a:xfrm>
        </p:spPr>
        <p:txBody>
          <a:bodyPr>
            <a:normAutofit fontScale="77500" lnSpcReduction="20000"/>
          </a:bodyPr>
          <a:lstStyle/>
          <a:p>
            <a:r>
              <a:rPr lang="ru-RU" dirty="0"/>
              <a:t>Сборно-монолитные цементобетонные покрытия состоят из тонких железобетонных плит, укладываемых на слой низкомарочной пластичной бетонной смеси, которую приготавливают с применением местных материалов. Основным преимуществом сборно-монолитного покрытая по сравнению со сборным является экономия высокопрочных каменных материалов, а также повышение устойчивости плит, что обеспечивает больший срок службы, сокращение затрат на их ремонт и содержание.</a:t>
            </a:r>
          </a:p>
          <a:p>
            <a:r>
              <a:rPr lang="ru-RU" dirty="0"/>
              <a:t>Дорожная одежда со сборно-монолитным покрытием (рис. 6) включает в себя следующие конструктивные слои: верхний слой покрытия (сборная часть толщиной 6-12 см); нижний слой покрытия (монолитная часть толщиной, определяемой расчетом) и основание.</a:t>
            </a:r>
          </a:p>
          <a:p>
            <a:endParaRPr lang="ru-RU" dirty="0"/>
          </a:p>
        </p:txBody>
      </p:sp>
    </p:spTree>
    <p:extLst>
      <p:ext uri="{BB962C8B-B14F-4D97-AF65-F5344CB8AC3E}">
        <p14:creationId xmlns:p14="http://schemas.microsoft.com/office/powerpoint/2010/main" val="26769502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39552" y="0"/>
            <a:ext cx="8208912" cy="908720"/>
          </a:xfrm>
        </p:spPr>
        <p:txBody>
          <a:bodyPr>
            <a:normAutofit/>
          </a:bodyPr>
          <a:lstStyle/>
          <a:p>
            <a:pPr algn="ctr"/>
            <a:r>
              <a:rPr lang="ru-RU" dirty="0"/>
              <a:t>Конструкции дорожных одежд с цементобетонными покрытиями.</a:t>
            </a:r>
            <a:br>
              <a:rPr lang="ru-RU" dirty="0"/>
            </a:br>
            <a:endParaRPr lang="ru-RU" dirty="0"/>
          </a:p>
        </p:txBody>
      </p:sp>
      <p:pic>
        <p:nvPicPr>
          <p:cNvPr id="7" name="Рисунок 6"/>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22" t="-58" r="-293" b="337"/>
          <a:stretch/>
        </p:blipFill>
        <p:spPr>
          <a:xfrm>
            <a:off x="323528" y="1412776"/>
            <a:ext cx="8260660" cy="3156845"/>
          </a:xfrm>
        </p:spPr>
      </p:pic>
      <p:sp>
        <p:nvSpPr>
          <p:cNvPr id="6" name="Текст 5"/>
          <p:cNvSpPr>
            <a:spLocks noGrp="1"/>
          </p:cNvSpPr>
          <p:nvPr>
            <p:ph type="body" sz="half" idx="2"/>
          </p:nvPr>
        </p:nvSpPr>
        <p:spPr>
          <a:xfrm>
            <a:off x="467544" y="5367338"/>
            <a:ext cx="8208912" cy="941982"/>
          </a:xfrm>
        </p:spPr>
        <p:txBody>
          <a:bodyPr>
            <a:noAutofit/>
          </a:bodyPr>
          <a:lstStyle/>
          <a:p>
            <a:pPr algn="ctr"/>
            <a:r>
              <a:rPr lang="ru-RU" sz="1600" dirty="0"/>
              <a:t>Рис. 6. Сборно-монолитное цементобетонное покрытие:</a:t>
            </a:r>
          </a:p>
          <a:p>
            <a:r>
              <a:rPr lang="ru-RU" sz="1600" dirty="0"/>
              <a:t>а) — поперечный разрез; б) — продольный разрез; 1 — основание; 2 — нижний (монолитный) слой покрытия; 3 — верхний (сборный) слой покрытия</a:t>
            </a:r>
          </a:p>
          <a:p>
            <a:r>
              <a:rPr lang="ru-RU" sz="1600" dirty="0"/>
              <a:t> </a:t>
            </a:r>
          </a:p>
          <a:p>
            <a:endParaRPr lang="ru-RU" sz="1600" dirty="0"/>
          </a:p>
        </p:txBody>
      </p:sp>
    </p:spTree>
    <p:extLst>
      <p:ext uri="{BB962C8B-B14F-4D97-AF65-F5344CB8AC3E}">
        <p14:creationId xmlns:p14="http://schemas.microsoft.com/office/powerpoint/2010/main" val="198273065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TotalTime>
  <Words>1953</Words>
  <Application>Microsoft Office PowerPoint</Application>
  <PresentationFormat>Экран (4:3)</PresentationFormat>
  <Paragraphs>95</Paragraphs>
  <Slides>33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33</vt:i4>
      </vt:variant>
    </vt:vector>
  </HeadingPairs>
  <TitlesOfParts>
    <vt:vector size="34" baseType="lpstr">
      <vt:lpstr>Тема Office</vt:lpstr>
      <vt:lpstr>Тема: «Строительство цементобетонных покрытий и оснований. Конструкции дорожных одежд с цементобетонными покрытиями».</vt:lpstr>
      <vt:lpstr>План</vt:lpstr>
      <vt:lpstr>Особенности строительства покрытий с применением минеральных вяжущих. </vt:lpstr>
      <vt:lpstr>Особенности строительства покрытий с применением минеральных вяжущих</vt:lpstr>
      <vt:lpstr>Особенности строительства покрытий с применением минеральных вяжущих</vt:lpstr>
      <vt:lpstr>Особенности строительства покрытий с применением минеральных вяжущих</vt:lpstr>
      <vt:lpstr>Особенности строительства покрытий с применением минеральных вяжущих</vt:lpstr>
      <vt:lpstr>Особенности строительства покрытий с применением минеральных вяжущих</vt:lpstr>
      <vt:lpstr>Особенности строительства покрытий с применением минеральных вяжущих</vt:lpstr>
      <vt:lpstr> Требования к материалам для строительства цементобетонных покрытий. </vt:lpstr>
      <vt:lpstr>Требования к материалам для строительства цементобетонных покрытий.</vt:lpstr>
      <vt:lpstr>Требования к материалам для строительства цементобетонных покрытий.</vt:lpstr>
      <vt:lpstr>Требования к материалам для строительства цементобетонных покрытий.</vt:lpstr>
      <vt:lpstr>Требования к материалам для строительства цементобетонных покрытий.</vt:lpstr>
      <vt:lpstr>Требования к материалам для строительства цементобетонных покрытий.</vt:lpstr>
      <vt:lpstr> Конструкции дорожных одежд с цементобетонными покрытиями. </vt:lpstr>
      <vt:lpstr> Конструкции дорожных одежд с цементобетонными покрытиями. </vt:lpstr>
      <vt:lpstr> Конструкции дорожных одежд с цементобетонными покрытиями. </vt:lpstr>
      <vt:lpstr> Конструкции дорожных одежд с цементобетонными покрытиями. </vt:lpstr>
      <vt:lpstr> Конструкции дорожных одежд с цементобетонными покрытиями. </vt:lpstr>
      <vt:lpstr> Конструкции дорожных одежд с цементобетонными покрытиями. </vt:lpstr>
      <vt:lpstr>Конструкции дорожных одежд с цементобетонными покрытиями. </vt:lpstr>
      <vt:lpstr>Конструкции дорожных одежд с цементобетонными покрытиями. </vt:lpstr>
      <vt:lpstr>Конструкции дорожных одежд с цементобетонными покрытиями. </vt:lpstr>
      <vt:lpstr>Конструкции дорожных одежд с цементобетонными покрытиями. </vt:lpstr>
      <vt:lpstr>Рис. 4. Конструкции поперечных швов сжатия и продольного шва: а) в свежеуложенном бетоне; б) комбинированным способом; в) в затвердевшем бетоне; г) продольный шов; пунктиром показана обмазка штырей битумом </vt:lpstr>
      <vt:lpstr>Конструкции дорожных одежд с цементобетонными покрытиями. </vt:lpstr>
      <vt:lpstr>Конструкции дорожных одежд с цементобетонными покрытиями. </vt:lpstr>
      <vt:lpstr>Конструкции дорожных одежд с цементобетонными покрытиями. </vt:lpstr>
      <vt:lpstr>Конструкции дорожных одежд с цементобетонными покрытиями. </vt:lpstr>
      <vt:lpstr>Конструкции дорожных одежд с цементобетонными покрытиями. </vt:lpstr>
      <vt:lpstr>Конструкции дорожных одежд с цементобетонными покрытиями. </vt:lpstr>
      <vt:lpstr>Конструкции дорожных одежд с цементобетонными покрытиями. </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«Строительство цементобетонных покрытий и оснований. Конструкции дорожных одежд с цементобетонными покрытиями».</dc:title>
  <dc:creator>WG</dc:creator>
  <cp:lastModifiedBy>WG</cp:lastModifiedBy>
  <cp:revision>11</cp:revision>
  <dcterms:created xsi:type="dcterms:W3CDTF">2017-03-13T08:53:33Z</dcterms:created>
  <dcterms:modified xsi:type="dcterms:W3CDTF">2017-03-13T10:56:02Z</dcterms:modified>
</cp:coreProperties>
</file>